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7" r:id="rId3"/>
    <p:sldId id="279" r:id="rId4"/>
    <p:sldId id="282" r:id="rId5"/>
    <p:sldId id="283" r:id="rId6"/>
    <p:sldId id="284" r:id="rId7"/>
    <p:sldId id="302" r:id="rId8"/>
    <p:sldId id="285" r:id="rId9"/>
    <p:sldId id="288" r:id="rId10"/>
    <p:sldId id="300" r:id="rId11"/>
    <p:sldId id="286" r:id="rId12"/>
    <p:sldId id="287" r:id="rId13"/>
    <p:sldId id="301" r:id="rId14"/>
    <p:sldId id="289" r:id="rId15"/>
    <p:sldId id="293" r:id="rId16"/>
    <p:sldId id="294" r:id="rId17"/>
    <p:sldId id="295" r:id="rId18"/>
    <p:sldId id="296" r:id="rId19"/>
    <p:sldId id="297" r:id="rId20"/>
    <p:sldId id="298" r:id="rId21"/>
    <p:sldId id="303" r:id="rId22"/>
    <p:sldId id="304" r:id="rId23"/>
    <p:sldId id="305" r:id="rId24"/>
    <p:sldId id="306" r:id="rId25"/>
    <p:sldId id="299"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435372"/>
    <a:srgbClr val="C99B4F"/>
    <a:srgbClr val="2F3B51"/>
    <a:srgbClr val="333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026" autoAdjust="0"/>
  </p:normalViewPr>
  <p:slideViewPr>
    <p:cSldViewPr snapToGrid="0" showGuides="1">
      <p:cViewPr>
        <p:scale>
          <a:sx n="66" d="100"/>
          <a:sy n="66" d="100"/>
        </p:scale>
        <p:origin x="1301" y="245"/>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4214159428205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pieChart>
        <c:varyColors val="1"/>
        <c:ser>
          <c:idx val="0"/>
          <c:order val="0"/>
          <c:tx>
            <c:strRef>
              <c:f>工作表1!$B$1</c:f>
              <c:strCache>
                <c:ptCount val="1"/>
                <c:pt idx="0">
                  <c:v>UE-m</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工作表1!$A$2:$A$5</c:f>
              <c:strCache>
                <c:ptCount val="4"/>
                <c:pt idx="0">
                  <c:v>避讓</c:v>
                </c:pt>
                <c:pt idx="1">
                  <c:v>避讓+煞車</c:v>
                </c:pt>
                <c:pt idx="2">
                  <c:v>沒反應</c:v>
                </c:pt>
                <c:pt idx="3">
                  <c:v>煞車</c:v>
                </c:pt>
              </c:strCache>
            </c:strRef>
          </c:cat>
          <c:val>
            <c:numRef>
              <c:f>工作表1!$B$2:$B$5</c:f>
              <c:numCache>
                <c:formatCode>0%</c:formatCode>
                <c:ptCount val="4"/>
                <c:pt idx="0">
                  <c:v>0.41</c:v>
                </c:pt>
                <c:pt idx="1">
                  <c:v>0.33</c:v>
                </c:pt>
                <c:pt idx="2">
                  <c:v>0.2</c:v>
                </c:pt>
                <c:pt idx="3">
                  <c:v>0.06</c:v>
                </c:pt>
              </c:numCache>
            </c:numRef>
          </c:val>
          <c:extLst>
            <c:ext xmlns:c16="http://schemas.microsoft.com/office/drawing/2014/chart" uri="{C3380CC4-5D6E-409C-BE32-E72D297353CC}">
              <c16:uniqueId val="{00000000-8BA0-457A-9C1D-288052E3C196}"/>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977316821795595"/>
          <c:y val="0.38786116372181295"/>
          <c:w val="0.30132642280231481"/>
          <c:h val="0.4392538806783901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58181253009797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pieChart>
        <c:varyColors val="1"/>
        <c:ser>
          <c:idx val="0"/>
          <c:order val="0"/>
          <c:tx>
            <c:strRef>
              <c:f>工作表1!$B$1</c:f>
              <c:strCache>
                <c:ptCount val="1"/>
                <c:pt idx="0">
                  <c:v>UE-tl</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TW"/>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工作表1!$A$2:$A$4</c:f>
              <c:strCache>
                <c:ptCount val="3"/>
                <c:pt idx="0">
                  <c:v>避讓</c:v>
                </c:pt>
                <c:pt idx="1">
                  <c:v>沒反應</c:v>
                </c:pt>
                <c:pt idx="2">
                  <c:v>煞車</c:v>
                </c:pt>
              </c:strCache>
            </c:strRef>
          </c:cat>
          <c:val>
            <c:numRef>
              <c:f>工作表1!$B$2:$B$4</c:f>
              <c:numCache>
                <c:formatCode>0%</c:formatCode>
                <c:ptCount val="3"/>
                <c:pt idx="0">
                  <c:v>0.46</c:v>
                </c:pt>
                <c:pt idx="1">
                  <c:v>0.21</c:v>
                </c:pt>
                <c:pt idx="2">
                  <c:v>0.05</c:v>
                </c:pt>
              </c:numCache>
            </c:numRef>
          </c:val>
          <c:extLst>
            <c:ext xmlns:c16="http://schemas.microsoft.com/office/drawing/2014/chart" uri="{C3380CC4-5D6E-409C-BE32-E72D297353CC}">
              <c16:uniqueId val="{00000000-552B-4912-B3DB-A6C1D65494B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3691933841815704"/>
          <c:y val="0.37790660906664775"/>
          <c:w val="0.2039897630655399"/>
          <c:h val="0.3294406764746011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A342E-3BC2-4506-95CA-27A3A2E0F2E8}"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B969D-C169-473E-9A63-3A56F17FEFCB}" type="slidenum">
              <a:rPr lang="zh-CN" altLang="en-US" smtClean="0"/>
              <a:t>‹#›</a:t>
            </a:fld>
            <a:endParaRPr lang="zh-CN" altLang="en-US"/>
          </a:p>
        </p:txBody>
      </p:sp>
    </p:spTree>
    <p:extLst>
      <p:ext uri="{BB962C8B-B14F-4D97-AF65-F5344CB8AC3E}">
        <p14:creationId xmlns:p14="http://schemas.microsoft.com/office/powerpoint/2010/main" val="155764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WIVW GmbH</a:t>
            </a:r>
            <a:r>
              <a:rPr lang="zh-TW" altLang="en-US" sz="1200" dirty="0"/>
              <a:t> 維爾芡堡交通科學研究所</a:t>
            </a:r>
            <a:endParaRPr lang="en-US" altLang="zh-TW" sz="1200" dirty="0"/>
          </a:p>
          <a:p>
            <a:r>
              <a:rPr lang="en-US" altLang="zh-TW" sz="1200" dirty="0"/>
              <a:t>EDA</a:t>
            </a:r>
            <a:r>
              <a:rPr lang="zh-TW" altLang="en-US" sz="1200" dirty="0"/>
              <a:t> </a:t>
            </a:r>
            <a:r>
              <a:rPr lang="en-US" altLang="zh-TW" sz="1200" dirty="0"/>
              <a:t>:</a:t>
            </a:r>
            <a:r>
              <a:rPr lang="zh-TW" altLang="en-US" b="0" i="0" dirty="0">
                <a:solidFill>
                  <a:srgbClr val="212529"/>
                </a:solidFill>
                <a:effectLst/>
                <a:latin typeface="Microsoft JhengHei" panose="020B0604030504040204" pitchFamily="34" charset="-120"/>
                <a:ea typeface="Microsoft JhengHei" panose="020B0604030504040204" pitchFamily="34" charset="-120"/>
              </a:rPr>
              <a:t>皮膚電導率會因應環境、心理和</a:t>
            </a:r>
            <a:r>
              <a:rPr lang="en-US" altLang="zh-TW" b="0" i="0" dirty="0">
                <a:solidFill>
                  <a:srgbClr val="212529"/>
                </a:solidFill>
                <a:effectLst/>
                <a:latin typeface="Microsoft JhengHei" panose="020B0604030504040204" pitchFamily="34" charset="-120"/>
                <a:ea typeface="Microsoft JhengHei" panose="020B0604030504040204" pitchFamily="34" charset="-120"/>
              </a:rPr>
              <a:t>/</a:t>
            </a:r>
            <a:r>
              <a:rPr lang="zh-TW" altLang="en-US" b="0" i="0" dirty="0">
                <a:solidFill>
                  <a:srgbClr val="212529"/>
                </a:solidFill>
                <a:effectLst/>
                <a:latin typeface="Microsoft JhengHei" panose="020B0604030504040204" pitchFamily="34" charset="-120"/>
                <a:ea typeface="Microsoft JhengHei" panose="020B0604030504040204" pitchFamily="34" charset="-120"/>
              </a:rPr>
              <a:t>或生理反應而上升。透過測量皮膚阻抗或皮膚電導率在時間上的變化，可以獲得與用戶活動、壓力或疼痛程度和</a:t>
            </a:r>
            <a:r>
              <a:rPr lang="en-US" altLang="zh-TW" b="0" i="0" dirty="0">
                <a:solidFill>
                  <a:srgbClr val="212529"/>
                </a:solidFill>
                <a:effectLst/>
                <a:latin typeface="Microsoft JhengHei" panose="020B0604030504040204" pitchFamily="34" charset="-120"/>
                <a:ea typeface="Microsoft JhengHei" panose="020B0604030504040204" pitchFamily="34" charset="-120"/>
              </a:rPr>
              <a:t>/</a:t>
            </a:r>
            <a:r>
              <a:rPr lang="zh-TW" altLang="en-US" b="0" i="0" dirty="0">
                <a:solidFill>
                  <a:srgbClr val="212529"/>
                </a:solidFill>
                <a:effectLst/>
                <a:latin typeface="Microsoft JhengHei" panose="020B0604030504040204" pitchFamily="34" charset="-120"/>
                <a:ea typeface="Microsoft JhengHei" panose="020B0604030504040204" pitchFamily="34" charset="-120"/>
              </a:rPr>
              <a:t>或與用戶當前心理和</a:t>
            </a:r>
            <a:r>
              <a:rPr lang="en-US" altLang="zh-TW" b="0" i="0" dirty="0">
                <a:solidFill>
                  <a:srgbClr val="212529"/>
                </a:solidFill>
                <a:effectLst/>
                <a:latin typeface="Microsoft JhengHei" panose="020B0604030504040204" pitchFamily="34" charset="-120"/>
                <a:ea typeface="Microsoft JhengHei" panose="020B0604030504040204" pitchFamily="34" charset="-120"/>
              </a:rPr>
              <a:t>/</a:t>
            </a:r>
            <a:r>
              <a:rPr lang="zh-TW" altLang="en-US" b="0" i="0" dirty="0">
                <a:solidFill>
                  <a:srgbClr val="212529"/>
                </a:solidFill>
                <a:effectLst/>
                <a:latin typeface="Microsoft JhengHei" panose="020B0604030504040204" pitchFamily="34" charset="-120"/>
                <a:ea typeface="Microsoft JhengHei" panose="020B0604030504040204" pitchFamily="34" charset="-120"/>
              </a:rPr>
              <a:t>或生理狀況相關的其他因素，使用戶或醫師能根據取得的指標採取適當的措施，處理出現的狀況。</a:t>
            </a:r>
            <a:endParaRPr lang="zh-TW" altLang="en-US" dirty="0"/>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8</a:t>
            </a:fld>
            <a:endParaRPr lang="zh-CN" altLang="en-US"/>
          </a:p>
        </p:txBody>
      </p:sp>
    </p:spTree>
    <p:extLst>
      <p:ext uri="{BB962C8B-B14F-4D97-AF65-F5344CB8AC3E}">
        <p14:creationId xmlns:p14="http://schemas.microsoft.com/office/powerpoint/2010/main" val="123861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21</a:t>
            </a:fld>
            <a:endParaRPr lang="zh-CN" altLang="en-US"/>
          </a:p>
        </p:txBody>
      </p:sp>
    </p:spTree>
    <p:extLst>
      <p:ext uri="{BB962C8B-B14F-4D97-AF65-F5344CB8AC3E}">
        <p14:creationId xmlns:p14="http://schemas.microsoft.com/office/powerpoint/2010/main" val="168777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22</a:t>
            </a:fld>
            <a:endParaRPr lang="zh-CN" altLang="en-US"/>
          </a:p>
        </p:txBody>
      </p:sp>
    </p:spTree>
    <p:extLst>
      <p:ext uri="{BB962C8B-B14F-4D97-AF65-F5344CB8AC3E}">
        <p14:creationId xmlns:p14="http://schemas.microsoft.com/office/powerpoint/2010/main" val="116452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UE-m</a:t>
            </a:r>
            <a:r>
              <a:rPr lang="zh-TW" altLang="en-US" dirty="0"/>
              <a:t> 最常見的反應是避讓</a:t>
            </a:r>
            <a:r>
              <a:rPr lang="en-US" altLang="zh-TW" dirty="0"/>
              <a:t>(41%)</a:t>
            </a:r>
            <a:r>
              <a:rPr lang="zh-TW" altLang="en-US" dirty="0"/>
              <a:t>；避讓</a:t>
            </a:r>
            <a:r>
              <a:rPr lang="en-US" altLang="zh-TW" dirty="0"/>
              <a:t>+</a:t>
            </a:r>
            <a:r>
              <a:rPr lang="zh-TW" altLang="en-US" dirty="0"/>
              <a:t>煞車</a:t>
            </a:r>
            <a:r>
              <a:rPr lang="en-US" altLang="zh-TW" dirty="0"/>
              <a:t>(33%)</a:t>
            </a:r>
            <a:r>
              <a:rPr lang="zh-TW" altLang="en-US" dirty="0"/>
              <a:t>；沒反應</a:t>
            </a:r>
            <a:r>
              <a:rPr lang="en-US" altLang="zh-TW" dirty="0"/>
              <a:t>(20%)</a:t>
            </a:r>
            <a:r>
              <a:rPr lang="zh-TW" altLang="en-US" dirty="0"/>
              <a:t>；只煞車</a:t>
            </a:r>
            <a:r>
              <a:rPr lang="en-US" altLang="zh-TW" dirty="0"/>
              <a:t>(6%)</a:t>
            </a:r>
          </a:p>
          <a:p>
            <a:endParaRPr lang="en-US" altLang="zh-TW" dirty="0"/>
          </a:p>
          <a:p>
            <a:r>
              <a:rPr lang="zh-TW" altLang="en-US" dirty="0"/>
              <a:t>實驗者將反應分為三類 </a:t>
            </a:r>
            <a:r>
              <a:rPr lang="en-US" altLang="zh-TW" dirty="0"/>
              <a:t>:</a:t>
            </a:r>
            <a:r>
              <a:rPr lang="zh-TW" altLang="en-US" dirty="0"/>
              <a:t> 無反應</a:t>
            </a:r>
            <a:r>
              <a:rPr lang="en-US" altLang="zh-TW" dirty="0"/>
              <a:t>20%</a:t>
            </a:r>
            <a:r>
              <a:rPr lang="zh-TW" altLang="en-US" dirty="0"/>
              <a:t>；適當反應</a:t>
            </a:r>
            <a:r>
              <a:rPr lang="en-US" altLang="zh-TW" dirty="0"/>
              <a:t>57%</a:t>
            </a:r>
            <a:r>
              <a:rPr lang="zh-TW" altLang="en-US" dirty="0"/>
              <a:t>；遲反應</a:t>
            </a:r>
            <a:r>
              <a:rPr lang="en-US" altLang="zh-TW" dirty="0"/>
              <a:t>22%</a:t>
            </a:r>
          </a:p>
          <a:p>
            <a:pPr marL="171450" indent="-171450">
              <a:buFontTx/>
              <a:buChar char="-"/>
            </a:pPr>
            <a:r>
              <a:rPr lang="zh-TW" altLang="en-US" dirty="0"/>
              <a:t>與基線</a:t>
            </a:r>
            <a:r>
              <a:rPr lang="en-US" altLang="zh-TW" dirty="0"/>
              <a:t>(50%)</a:t>
            </a:r>
            <a:r>
              <a:rPr lang="zh-TW" altLang="en-US" dirty="0"/>
              <a:t>和</a:t>
            </a:r>
            <a:r>
              <a:rPr lang="en-US" altLang="zh-TW" dirty="0"/>
              <a:t>IC(48%)</a:t>
            </a:r>
            <a:r>
              <a:rPr lang="zh-TW" altLang="en-US" dirty="0"/>
              <a:t>相比，</a:t>
            </a:r>
            <a:r>
              <a:rPr lang="en-US" altLang="zh-TW" dirty="0"/>
              <a:t>HUD</a:t>
            </a:r>
            <a:r>
              <a:rPr lang="zh-TW" altLang="en-US" dirty="0"/>
              <a:t>的反應被評為</a:t>
            </a:r>
            <a:r>
              <a:rPr lang="en-US" altLang="zh-TW" dirty="0"/>
              <a:t>“</a:t>
            </a:r>
            <a:r>
              <a:rPr lang="zh-TW" altLang="en-US" dirty="0"/>
              <a:t>適當</a:t>
            </a:r>
            <a:r>
              <a:rPr lang="en-US" altLang="zh-TW" dirty="0"/>
              <a:t>”(71%)</a:t>
            </a:r>
          </a:p>
          <a:p>
            <a:pPr marL="171450" indent="-171450">
              <a:buFontTx/>
              <a:buChar char="-"/>
            </a:pPr>
            <a:r>
              <a:rPr lang="en-US" altLang="zh-TW" dirty="0"/>
              <a:t>UE-m</a:t>
            </a:r>
            <a:r>
              <a:rPr lang="zh-TW" altLang="en-US" dirty="0"/>
              <a:t>被評為適當的反應是逃避車輛切入</a:t>
            </a:r>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23</a:t>
            </a:fld>
            <a:endParaRPr lang="zh-CN" altLang="en-US"/>
          </a:p>
        </p:txBody>
      </p:sp>
    </p:spTree>
    <p:extLst>
      <p:ext uri="{BB962C8B-B14F-4D97-AF65-F5344CB8AC3E}">
        <p14:creationId xmlns:p14="http://schemas.microsoft.com/office/powerpoint/2010/main" val="164194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動態 </a:t>
            </a:r>
            <a:r>
              <a:rPr lang="en-US" altLang="zh-TW" dirty="0"/>
              <a:t>:</a:t>
            </a:r>
            <a:r>
              <a:rPr lang="zh-TW" altLang="en-US" dirty="0"/>
              <a:t> 箭頭表示距離，根據實際距離改變大小</a:t>
            </a:r>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10</a:t>
            </a:fld>
            <a:endParaRPr lang="zh-CN" altLang="en-US"/>
          </a:p>
        </p:txBody>
      </p:sp>
    </p:spTree>
    <p:extLst>
      <p:ext uri="{BB962C8B-B14F-4D97-AF65-F5344CB8AC3E}">
        <p14:creationId xmlns:p14="http://schemas.microsoft.com/office/powerpoint/2010/main" val="391405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駕駛行為 </a:t>
            </a:r>
            <a:r>
              <a:rPr lang="en-US" altLang="zh-TW" dirty="0"/>
              <a:t>:</a:t>
            </a:r>
            <a:r>
              <a:rPr lang="zh-TW" altLang="en-US" dirty="0"/>
              <a:t> 分數越高越危險</a:t>
            </a:r>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12</a:t>
            </a:fld>
            <a:endParaRPr lang="zh-CN" altLang="en-US"/>
          </a:p>
        </p:txBody>
      </p:sp>
    </p:spTree>
    <p:extLst>
      <p:ext uri="{BB962C8B-B14F-4D97-AF65-F5344CB8AC3E}">
        <p14:creationId xmlns:p14="http://schemas.microsoft.com/office/powerpoint/2010/main" val="126651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 </a:t>
            </a:r>
            <a:r>
              <a:rPr lang="en-US" altLang="zh-TW" dirty="0"/>
              <a:t>EDA</a:t>
            </a:r>
          </a:p>
          <a:p>
            <a:r>
              <a:rPr lang="zh-TW" altLang="en-US" dirty="0"/>
              <a:t>右 受測者在每種情況下的信任評級</a:t>
            </a:r>
            <a:endParaRPr lang="en-US" altLang="zh-TW" dirty="0"/>
          </a:p>
          <a:p>
            <a:endParaRPr lang="en-US" altLang="zh-TW" dirty="0"/>
          </a:p>
          <a:p>
            <a:r>
              <a:rPr lang="zh-TW" altLang="en-US" dirty="0"/>
              <a:t>實線 </a:t>
            </a:r>
            <a:r>
              <a:rPr lang="en-US" altLang="zh-TW" dirty="0"/>
              <a:t>:</a:t>
            </a:r>
            <a:r>
              <a:rPr lang="zh-TW" altLang="en-US" dirty="0"/>
              <a:t> 切入；虛線 </a:t>
            </a:r>
            <a:r>
              <a:rPr lang="en-US" altLang="zh-TW" dirty="0"/>
              <a:t>:</a:t>
            </a:r>
            <a:r>
              <a:rPr lang="zh-TW" altLang="en-US" dirty="0"/>
              <a:t> 左轉</a:t>
            </a:r>
            <a:endParaRPr lang="en-US" altLang="zh-TW" dirty="0"/>
          </a:p>
          <a:p>
            <a:endParaRPr lang="en-US" altLang="zh-TW" dirty="0"/>
          </a:p>
          <a:p>
            <a:r>
              <a:rPr lang="en-US" altLang="zh-TW" dirty="0"/>
              <a:t>NE</a:t>
            </a:r>
            <a:r>
              <a:rPr lang="zh-TW" altLang="en-US" dirty="0"/>
              <a:t> </a:t>
            </a:r>
            <a:r>
              <a:rPr lang="en-US" altLang="zh-TW" dirty="0"/>
              <a:t>:</a:t>
            </a:r>
            <a:r>
              <a:rPr lang="zh-TW" altLang="en-US" dirty="0"/>
              <a:t> 沒有系統限制；</a:t>
            </a:r>
            <a:r>
              <a:rPr lang="en-US" altLang="zh-TW" dirty="0"/>
              <a:t>UE</a:t>
            </a:r>
            <a:r>
              <a:rPr lang="zh-TW" altLang="en-US" dirty="0"/>
              <a:t> </a:t>
            </a:r>
            <a:r>
              <a:rPr lang="en-US" altLang="zh-TW" dirty="0"/>
              <a:t>:</a:t>
            </a:r>
            <a:r>
              <a:rPr lang="zh-TW" altLang="en-US" dirty="0"/>
              <a:t> 意外事件；</a:t>
            </a:r>
            <a:r>
              <a:rPr lang="en-US" altLang="zh-TW" dirty="0"/>
              <a:t>F</a:t>
            </a:r>
            <a:r>
              <a:rPr lang="zh-TW" altLang="en-US" dirty="0"/>
              <a:t> </a:t>
            </a:r>
            <a:r>
              <a:rPr lang="en-US" altLang="zh-TW" dirty="0"/>
              <a:t>:</a:t>
            </a:r>
            <a:r>
              <a:rPr lang="zh-TW" altLang="en-US" dirty="0"/>
              <a:t> 系統故障</a:t>
            </a:r>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15</a:t>
            </a:fld>
            <a:endParaRPr lang="zh-CN" altLang="en-US"/>
          </a:p>
        </p:txBody>
      </p:sp>
    </p:spTree>
    <p:extLst>
      <p:ext uri="{BB962C8B-B14F-4D97-AF65-F5344CB8AC3E}">
        <p14:creationId xmlns:p14="http://schemas.microsoft.com/office/powerpoint/2010/main" val="131995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NE</a:t>
            </a:r>
            <a:r>
              <a:rPr lang="zh-TW" altLang="en-US" dirty="0"/>
              <a:t> </a:t>
            </a:r>
            <a:r>
              <a:rPr lang="en-US" altLang="zh-TW" dirty="0"/>
              <a:t>:</a:t>
            </a:r>
            <a:r>
              <a:rPr lang="zh-TW" altLang="en-US" dirty="0"/>
              <a:t> 沒有系統限制；</a:t>
            </a:r>
            <a:r>
              <a:rPr lang="en-US" altLang="zh-TW" dirty="0"/>
              <a:t>UE</a:t>
            </a:r>
            <a:r>
              <a:rPr lang="zh-TW" altLang="en-US" dirty="0"/>
              <a:t> </a:t>
            </a:r>
            <a:r>
              <a:rPr lang="en-US" altLang="zh-TW" dirty="0"/>
              <a:t>:</a:t>
            </a:r>
            <a:r>
              <a:rPr lang="zh-TW" altLang="en-US" dirty="0"/>
              <a:t> 意外事件；</a:t>
            </a:r>
            <a:r>
              <a:rPr lang="en-US" altLang="zh-TW" dirty="0"/>
              <a:t>F</a:t>
            </a:r>
            <a:r>
              <a:rPr lang="zh-TW" altLang="en-US" dirty="0"/>
              <a:t> </a:t>
            </a:r>
            <a:r>
              <a:rPr lang="en-US" altLang="zh-TW" dirty="0"/>
              <a:t>:</a:t>
            </a:r>
            <a:r>
              <a:rPr lang="zh-TW" altLang="en-US" dirty="0"/>
              <a:t> 系統故障</a:t>
            </a:r>
          </a:p>
          <a:p>
            <a:endParaRPr lang="zh-TW" altLang="en-US" dirty="0"/>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16</a:t>
            </a:fld>
            <a:endParaRPr lang="zh-CN" altLang="en-US"/>
          </a:p>
        </p:txBody>
      </p:sp>
    </p:spTree>
    <p:extLst>
      <p:ext uri="{BB962C8B-B14F-4D97-AF65-F5344CB8AC3E}">
        <p14:creationId xmlns:p14="http://schemas.microsoft.com/office/powerpoint/2010/main" val="239074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碰撞百分比</a:t>
            </a:r>
            <a:r>
              <a:rPr lang="en-US" altLang="zh-TW" dirty="0"/>
              <a:t>-</a:t>
            </a:r>
            <a:r>
              <a:rPr lang="zh-TW" altLang="en-US" dirty="0"/>
              <a:t>意外事件</a:t>
            </a:r>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17</a:t>
            </a:fld>
            <a:endParaRPr lang="zh-CN" altLang="en-US"/>
          </a:p>
        </p:txBody>
      </p:sp>
    </p:spTree>
    <p:extLst>
      <p:ext uri="{BB962C8B-B14F-4D97-AF65-F5344CB8AC3E}">
        <p14:creationId xmlns:p14="http://schemas.microsoft.com/office/powerpoint/2010/main" val="472477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 </a:t>
            </a:r>
            <a:r>
              <a:rPr lang="en-US" altLang="zh-TW" dirty="0"/>
              <a:t>:</a:t>
            </a:r>
            <a:r>
              <a:rPr lang="zh-TW" altLang="en-US" dirty="0"/>
              <a:t> 意外事件</a:t>
            </a:r>
            <a:endParaRPr lang="en-US" altLang="zh-TW" dirty="0"/>
          </a:p>
          <a:p>
            <a:r>
              <a:rPr lang="zh-TW" altLang="en-US" dirty="0"/>
              <a:t>右 </a:t>
            </a:r>
            <a:r>
              <a:rPr lang="en-US" altLang="zh-TW" dirty="0"/>
              <a:t>:</a:t>
            </a:r>
            <a:r>
              <a:rPr lang="zh-TW" altLang="en-US" dirty="0"/>
              <a:t> 系統限制</a:t>
            </a:r>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18</a:t>
            </a:fld>
            <a:endParaRPr lang="zh-CN" altLang="en-US"/>
          </a:p>
        </p:txBody>
      </p:sp>
    </p:spTree>
    <p:extLst>
      <p:ext uri="{BB962C8B-B14F-4D97-AF65-F5344CB8AC3E}">
        <p14:creationId xmlns:p14="http://schemas.microsoft.com/office/powerpoint/2010/main" val="3889771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UE-m</a:t>
            </a:r>
            <a:r>
              <a:rPr lang="zh-TW" altLang="en-US" dirty="0"/>
              <a:t> 最常見的反應是避讓</a:t>
            </a:r>
            <a:r>
              <a:rPr lang="en-US" altLang="zh-TW" dirty="0"/>
              <a:t>(41%)</a:t>
            </a:r>
            <a:r>
              <a:rPr lang="zh-TW" altLang="en-US" dirty="0"/>
              <a:t>；避讓</a:t>
            </a:r>
            <a:r>
              <a:rPr lang="en-US" altLang="zh-TW" dirty="0"/>
              <a:t>+</a:t>
            </a:r>
            <a:r>
              <a:rPr lang="zh-TW" altLang="en-US" dirty="0"/>
              <a:t>煞車</a:t>
            </a:r>
            <a:r>
              <a:rPr lang="en-US" altLang="zh-TW" dirty="0"/>
              <a:t>(33%)</a:t>
            </a:r>
            <a:r>
              <a:rPr lang="zh-TW" altLang="en-US" dirty="0"/>
              <a:t>；沒反應</a:t>
            </a:r>
            <a:r>
              <a:rPr lang="en-US" altLang="zh-TW" dirty="0"/>
              <a:t>(20%)</a:t>
            </a:r>
            <a:r>
              <a:rPr lang="zh-TW" altLang="en-US" dirty="0"/>
              <a:t>；只煞車</a:t>
            </a:r>
            <a:r>
              <a:rPr lang="en-US" altLang="zh-TW" dirty="0"/>
              <a:t>(6%)</a:t>
            </a:r>
          </a:p>
          <a:p>
            <a:endParaRPr lang="en-US" altLang="zh-TW" dirty="0"/>
          </a:p>
          <a:p>
            <a:r>
              <a:rPr lang="zh-TW" altLang="en-US" dirty="0"/>
              <a:t>實驗者將反應分為三類 </a:t>
            </a:r>
            <a:r>
              <a:rPr lang="en-US" altLang="zh-TW" dirty="0"/>
              <a:t>:</a:t>
            </a:r>
            <a:r>
              <a:rPr lang="zh-TW" altLang="en-US" dirty="0"/>
              <a:t> 無反應</a:t>
            </a:r>
            <a:r>
              <a:rPr lang="en-US" altLang="zh-TW" dirty="0"/>
              <a:t>20%</a:t>
            </a:r>
            <a:r>
              <a:rPr lang="zh-TW" altLang="en-US" dirty="0"/>
              <a:t>；適當反應</a:t>
            </a:r>
            <a:r>
              <a:rPr lang="en-US" altLang="zh-TW" dirty="0"/>
              <a:t>57%</a:t>
            </a:r>
            <a:r>
              <a:rPr lang="zh-TW" altLang="en-US" dirty="0"/>
              <a:t>；遲反應</a:t>
            </a:r>
            <a:r>
              <a:rPr lang="en-US" altLang="zh-TW" dirty="0"/>
              <a:t>22%</a:t>
            </a:r>
          </a:p>
          <a:p>
            <a:pPr marL="171450" indent="-171450">
              <a:buFontTx/>
              <a:buChar char="-"/>
            </a:pPr>
            <a:r>
              <a:rPr lang="zh-TW" altLang="en-US" dirty="0"/>
              <a:t>與基線</a:t>
            </a:r>
            <a:r>
              <a:rPr lang="en-US" altLang="zh-TW" dirty="0"/>
              <a:t>(50%)</a:t>
            </a:r>
            <a:r>
              <a:rPr lang="zh-TW" altLang="en-US" dirty="0"/>
              <a:t>和</a:t>
            </a:r>
            <a:r>
              <a:rPr lang="en-US" altLang="zh-TW" dirty="0"/>
              <a:t>IC(48%)</a:t>
            </a:r>
            <a:r>
              <a:rPr lang="zh-TW" altLang="en-US" dirty="0"/>
              <a:t>相比，</a:t>
            </a:r>
            <a:r>
              <a:rPr lang="en-US" altLang="zh-TW" dirty="0"/>
              <a:t>HUD</a:t>
            </a:r>
            <a:r>
              <a:rPr lang="zh-TW" altLang="en-US" dirty="0"/>
              <a:t>的反應被評為</a:t>
            </a:r>
            <a:r>
              <a:rPr lang="en-US" altLang="zh-TW" dirty="0"/>
              <a:t>“</a:t>
            </a:r>
            <a:r>
              <a:rPr lang="zh-TW" altLang="en-US" dirty="0"/>
              <a:t>適當</a:t>
            </a:r>
            <a:r>
              <a:rPr lang="en-US" altLang="zh-TW" dirty="0"/>
              <a:t>”(71%)</a:t>
            </a:r>
          </a:p>
          <a:p>
            <a:pPr marL="171450" indent="-171450">
              <a:buFontTx/>
              <a:buChar char="-"/>
            </a:pPr>
            <a:r>
              <a:rPr lang="en-US" altLang="zh-TW" dirty="0"/>
              <a:t>UE-m</a:t>
            </a:r>
            <a:r>
              <a:rPr lang="zh-TW" altLang="en-US" dirty="0"/>
              <a:t>被評為適當的反應是逃避車輛切入</a:t>
            </a:r>
            <a:endParaRPr lang="en-US" altLang="zh-TW" dirty="0"/>
          </a:p>
          <a:p>
            <a:pPr marL="171450" indent="-171450">
              <a:buFontTx/>
              <a:buChar char="-"/>
            </a:pPr>
            <a:r>
              <a:rPr lang="zh-TW" altLang="en-US" dirty="0"/>
              <a:t>使用基線的</a:t>
            </a:r>
            <a:r>
              <a:rPr lang="en-US" altLang="zh-TW" dirty="0"/>
              <a:t>HMI</a:t>
            </a:r>
            <a:r>
              <a:rPr lang="zh-TW" altLang="en-US" dirty="0"/>
              <a:t>更頻繁的表現出無反應</a:t>
            </a:r>
            <a:r>
              <a:rPr lang="en-US" altLang="zh-TW" dirty="0"/>
              <a:t>(26%)</a:t>
            </a:r>
          </a:p>
          <a:p>
            <a:pPr marL="171450" indent="-171450">
              <a:buFontTx/>
              <a:buChar char="-"/>
            </a:pPr>
            <a:r>
              <a:rPr lang="zh-TW" altLang="en-US" dirty="0"/>
              <a:t>與靜態</a:t>
            </a:r>
            <a:r>
              <a:rPr lang="en-US" altLang="zh-TW" dirty="0"/>
              <a:t>HMI(14%)</a:t>
            </a:r>
            <a:r>
              <a:rPr lang="zh-TW" altLang="en-US" dirty="0"/>
              <a:t>相比，動態</a:t>
            </a:r>
            <a:r>
              <a:rPr lang="en-US" altLang="zh-TW" dirty="0"/>
              <a:t>HMI(22%)</a:t>
            </a:r>
            <a:r>
              <a:rPr lang="zh-TW" altLang="en-US" dirty="0"/>
              <a:t>沒有反應的更多</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zh-TW" altLang="en-US" dirty="0"/>
              <a:t>與動態</a:t>
            </a:r>
            <a:r>
              <a:rPr lang="en-US" altLang="zh-TW" dirty="0"/>
              <a:t>HMI</a:t>
            </a:r>
            <a:r>
              <a:rPr lang="zh-TW" altLang="en-US" dirty="0"/>
              <a:t> </a:t>
            </a:r>
            <a:r>
              <a:rPr lang="en-US" altLang="zh-TW" dirty="0"/>
              <a:t>(17%)</a:t>
            </a:r>
            <a:r>
              <a:rPr lang="zh-TW" altLang="en-US" dirty="0"/>
              <a:t>相比，靜態</a:t>
            </a:r>
            <a:r>
              <a:rPr lang="en-US" altLang="zh-TW" dirty="0"/>
              <a:t>HMI(29%)</a:t>
            </a:r>
            <a:r>
              <a:rPr lang="zh-TW" altLang="en-US" dirty="0"/>
              <a:t>的反應被評為</a:t>
            </a:r>
            <a:r>
              <a:rPr lang="en-US" altLang="zh-TW" dirty="0"/>
              <a:t>”</a:t>
            </a:r>
            <a:r>
              <a:rPr lang="zh-TW" altLang="en-US" dirty="0"/>
              <a:t>遲反應</a:t>
            </a:r>
            <a:r>
              <a:rPr lang="en-US" altLang="zh-TW" dirty="0"/>
              <a:t>“</a:t>
            </a:r>
            <a:r>
              <a:rPr lang="zh-TW" altLang="en-US" dirty="0"/>
              <a:t>的頻率更高</a:t>
            </a:r>
            <a:endParaRPr lang="en-US" altLang="zh-TW" dirty="0"/>
          </a:p>
          <a:p>
            <a:pPr marL="171450" indent="-171450">
              <a:buFontTx/>
              <a:buChar char="-"/>
            </a:pPr>
            <a:endParaRPr lang="en-US" altLang="zh-TW" dirty="0"/>
          </a:p>
          <a:p>
            <a:pPr marL="171450" indent="-171450">
              <a:buFontTx/>
              <a:buChar char="-"/>
            </a:pPr>
            <a:r>
              <a:rPr lang="en-US" altLang="zh-TW" dirty="0"/>
              <a:t>UE-</a:t>
            </a:r>
            <a:r>
              <a:rPr lang="en-US" altLang="zh-TW" dirty="0" err="1"/>
              <a:t>tl</a:t>
            </a:r>
            <a:r>
              <a:rPr lang="zh-TW" altLang="en-US" dirty="0"/>
              <a:t>中，最頻繁的反應是避讓</a:t>
            </a:r>
            <a:r>
              <a:rPr lang="en-US" altLang="zh-TW" dirty="0"/>
              <a:t>(46%)</a:t>
            </a:r>
            <a:r>
              <a:rPr lang="zh-TW" altLang="en-US" dirty="0"/>
              <a:t>；無反應</a:t>
            </a:r>
            <a:r>
              <a:rPr lang="en-US" altLang="zh-TW" dirty="0"/>
              <a:t>(21%)</a:t>
            </a:r>
            <a:r>
              <a:rPr lang="zh-TW" altLang="en-US" dirty="0"/>
              <a:t>；煞車</a:t>
            </a:r>
            <a:r>
              <a:rPr lang="en-US" altLang="zh-TW" dirty="0"/>
              <a:t>(5%)</a:t>
            </a:r>
          </a:p>
          <a:p>
            <a:pPr marL="171450" indent="-171450">
              <a:buFontTx/>
              <a:buChar char="-"/>
            </a:pPr>
            <a:r>
              <a:rPr lang="zh-TW" altLang="en-US" dirty="0"/>
              <a:t>與</a:t>
            </a:r>
            <a:r>
              <a:rPr lang="en-US" altLang="zh-TW" dirty="0"/>
              <a:t>HUD(14%)</a:t>
            </a:r>
            <a:r>
              <a:rPr lang="zh-TW" altLang="en-US" dirty="0"/>
              <a:t>相比，</a:t>
            </a:r>
            <a:r>
              <a:rPr lang="en-US" altLang="zh-TW" dirty="0"/>
              <a:t>IC(28%)</a:t>
            </a:r>
            <a:r>
              <a:rPr lang="zh-TW" altLang="en-US" dirty="0"/>
              <a:t>的反應更頻繁</a:t>
            </a:r>
            <a:endParaRPr lang="en-US" altLang="zh-TW" dirty="0"/>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19</a:t>
            </a:fld>
            <a:endParaRPr lang="zh-CN" altLang="en-US"/>
          </a:p>
        </p:txBody>
      </p:sp>
    </p:spTree>
    <p:extLst>
      <p:ext uri="{BB962C8B-B14F-4D97-AF65-F5344CB8AC3E}">
        <p14:creationId xmlns:p14="http://schemas.microsoft.com/office/powerpoint/2010/main" val="16606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DFB969D-C169-473E-9A63-3A56F17FEFCB}" type="slidenum">
              <a:rPr lang="zh-CN" altLang="en-US" smtClean="0"/>
              <a:t>20</a:t>
            </a:fld>
            <a:endParaRPr lang="zh-CN" altLang="en-US"/>
          </a:p>
        </p:txBody>
      </p:sp>
    </p:spTree>
    <p:extLst>
      <p:ext uri="{BB962C8B-B14F-4D97-AF65-F5344CB8AC3E}">
        <p14:creationId xmlns:p14="http://schemas.microsoft.com/office/powerpoint/2010/main" val="214102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967187-26A0-4CBD-A10C-2DE1DE41E38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C6EEA7E-2AB6-4BE8-A345-7B87B94EC27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01637EB-A44B-45EC-96AA-153D8EC98E93}"/>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B29B829B-AAEE-4234-B428-FF080130946A}"/>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48EE30-3075-4927-B018-623194DE48C4}"/>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233738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0C0313-287C-48B7-AB5C-AACE0A5B5BDC}"/>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942371-BA73-4FCB-9AEF-F3D67E66CDB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E0312F4-365F-4368-8D2C-C16B974B96DA}"/>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05425F38-AD11-48C7-9910-BFDB4FDADC7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19BBE80-AF79-452E-9830-CED5C25B2295}"/>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366938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57ED591-E1F3-4263-B9A2-10D951839D33}"/>
              </a:ext>
            </a:extLst>
          </p:cNvPr>
          <p:cNvSpPr>
            <a:spLocks noGrp="1"/>
          </p:cNvSpPr>
          <p:nvPr>
            <p:ph type="title" orient="vert"/>
          </p:nvPr>
        </p:nvSpPr>
        <p:spPr>
          <a:xfrm>
            <a:off x="8724901"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90E7C37-3718-4BD2-B74F-269D8D6D1F97}"/>
              </a:ext>
            </a:extLst>
          </p:cNvPr>
          <p:cNvSpPr>
            <a:spLocks noGrp="1"/>
          </p:cNvSpPr>
          <p:nvPr>
            <p:ph type="body" orient="vert" idx="1"/>
          </p:nvPr>
        </p:nvSpPr>
        <p:spPr>
          <a:xfrm>
            <a:off x="838201"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66622C-59D1-45D2-B917-079810188B06}"/>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EFCB819A-74E7-422F-A15F-19F80B8F8EAC}"/>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5A4F183-AD35-4C8B-809B-F8FA052EBBBF}"/>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83056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4390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6325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60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395A2AB-4BE0-477C-943C-BC12F6D339B7}"/>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9362BA71-0AF6-4452-9F87-D74151624512}"/>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20B1EED-DEDF-4B26-B266-140E76B754CD}"/>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34567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7B05EB-5A8A-4240-86FC-2303F2DA07E0}"/>
              </a:ext>
            </a:extLst>
          </p:cNvPr>
          <p:cNvSpPr>
            <a:spLocks noGrp="1"/>
          </p:cNvSpPr>
          <p:nvPr>
            <p:ph type="title"/>
          </p:nvPr>
        </p:nvSpPr>
        <p:spPr>
          <a:xfrm>
            <a:off x="831849"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7E79EC7-AF42-493A-826F-7B354E288BA8}"/>
              </a:ext>
            </a:extLst>
          </p:cNvPr>
          <p:cNvSpPr>
            <a:spLocks noGrp="1"/>
          </p:cNvSpPr>
          <p:nvPr>
            <p:ph type="body" idx="1"/>
          </p:nvPr>
        </p:nvSpPr>
        <p:spPr>
          <a:xfrm>
            <a:off x="831849"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9A03C4-6307-4920-8E7E-3A94FDD6B12D}"/>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5" name="页脚占位符 4">
            <a:extLst>
              <a:ext uri="{FF2B5EF4-FFF2-40B4-BE49-F238E27FC236}">
                <a16:creationId xmlns:a16="http://schemas.microsoft.com/office/drawing/2014/main" id="{B70487A7-EA63-4A71-87D3-AEFA4D8CE3C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A6E58A6-C64C-474A-990D-B3A5B8F35495}"/>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428849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5E114-2FB9-48C1-B866-EFD0BCAD2958}"/>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249253-0BAD-4170-931E-EA106E692E3B}"/>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638B3C-C922-4A0D-8137-88F6A21CD22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BCE125E-C9EA-4B5A-8D81-E4E37134BB11}"/>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000428E1-46FD-48E1-BC86-B3A71CBF8256}"/>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1D59266A-14C7-4DE5-A04B-31D8FBC84CDF}"/>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163774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9C49D5-E48B-4C7A-8FEE-7D5862BB3748}"/>
              </a:ext>
            </a:extLst>
          </p:cNvPr>
          <p:cNvSpPr>
            <a:spLocks noGrp="1"/>
          </p:cNvSpPr>
          <p:nvPr>
            <p:ph type="title"/>
          </p:nvPr>
        </p:nvSpPr>
        <p:spPr>
          <a:xfrm>
            <a:off x="839788" y="365126"/>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361AD89-9D0C-4799-A302-9637414BFF2C}"/>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3F202FC-F61C-45F6-9E2E-6AFA37581B3C}"/>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8702156-F9C3-450A-B894-485F38144E9E}"/>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780E5C1-E12B-41AB-A7DB-FEDC0E5ABEC7}"/>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4086F41-F76A-4695-9595-D9FA751743E3}"/>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8" name="页脚占位符 7">
            <a:extLst>
              <a:ext uri="{FF2B5EF4-FFF2-40B4-BE49-F238E27FC236}">
                <a16:creationId xmlns:a16="http://schemas.microsoft.com/office/drawing/2014/main" id="{0453AADE-096F-4186-B040-C907E10BF2AC}"/>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94ECDDB-BB5C-4B51-9E1E-E27D2AC6490B}"/>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
        <p:nvSpPr>
          <p:cNvPr id="11" name="TextBox 10"/>
          <p:cNvSpPr txBox="1"/>
          <p:nvPr userDrawn="1"/>
        </p:nvSpPr>
        <p:spPr>
          <a:xfrm>
            <a:off x="2136305" y="643142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45517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51667B-BAE5-480C-A68B-73C9A563FA91}"/>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1623138-D28F-4C77-BFEB-E05B3C7A13E3}"/>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4" name="页脚占位符 3">
            <a:extLst>
              <a:ext uri="{FF2B5EF4-FFF2-40B4-BE49-F238E27FC236}">
                <a16:creationId xmlns:a16="http://schemas.microsoft.com/office/drawing/2014/main" id="{7A68F5B3-D563-4114-AB3B-7BCD072B56D0}"/>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9C7141C-DD11-4C6C-9058-BB46313CCA65}"/>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392183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A2171D5-85DB-4BE5-9192-21CFE2E08963}"/>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3" name="页脚占位符 2">
            <a:extLst>
              <a:ext uri="{FF2B5EF4-FFF2-40B4-BE49-F238E27FC236}">
                <a16:creationId xmlns:a16="http://schemas.microsoft.com/office/drawing/2014/main" id="{78728D10-4206-4AC3-99A2-9AE216401A98}"/>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2E38C269-82D3-43D4-9BD9-7D05364A3B7C}"/>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340670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A2BAD5-1016-48E8-82EB-F74A8ABBFC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01B1831-427D-4EB3-ABF5-F2040CFD319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88BD00D-E082-4717-BA8B-97E2B7F733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371A2CB-57F0-4321-840B-E6957FD10C24}"/>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431EEDFF-22D8-418E-8002-427500B32544}"/>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573591A-73A5-4062-AD26-7B05DE1F6750}"/>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267096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66A380-BE6E-42B4-85CA-B74A93E94D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2FBC3BF-3902-4C68-ADE7-DB8A03098359}"/>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A287630-EAD5-4119-B076-11901C3FEC2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A2AB513-A53B-4670-B5EA-1AC8FE8E2D01}"/>
              </a:ext>
            </a:extLst>
          </p:cNvPr>
          <p:cNvSpPr>
            <a:spLocks noGrp="1"/>
          </p:cNvSpPr>
          <p:nvPr>
            <p:ph type="dt" sz="half" idx="10"/>
          </p:nvPr>
        </p:nvSpPr>
        <p:spPr>
          <a:xfrm>
            <a:off x="838200" y="6356352"/>
            <a:ext cx="2743200" cy="365125"/>
          </a:xfrm>
          <a:prstGeom prst="rect">
            <a:avLst/>
          </a:prstGeom>
        </p:spPr>
        <p:txBody>
          <a:bodyPr/>
          <a:lstStyle/>
          <a:p>
            <a:fld id="{D38385A2-C556-42B4-A024-34CF23296D17}" type="datetimeFigureOut">
              <a:rPr lang="zh-CN" altLang="en-US" smtClean="0"/>
              <a:t>2023/1/16</a:t>
            </a:fld>
            <a:endParaRPr lang="zh-CN" altLang="en-US"/>
          </a:p>
        </p:txBody>
      </p:sp>
      <p:sp>
        <p:nvSpPr>
          <p:cNvPr id="6" name="页脚占位符 5">
            <a:extLst>
              <a:ext uri="{FF2B5EF4-FFF2-40B4-BE49-F238E27FC236}">
                <a16:creationId xmlns:a16="http://schemas.microsoft.com/office/drawing/2014/main" id="{C26D43B6-6420-4F6C-B2AF-BC696A299447}"/>
              </a:ext>
            </a:extLst>
          </p:cNvPr>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1C1F89-AE2F-49D5-904C-9F5201C1C658}"/>
              </a:ext>
            </a:extLst>
          </p:cNvPr>
          <p:cNvSpPr>
            <a:spLocks noGrp="1"/>
          </p:cNvSpPr>
          <p:nvPr>
            <p:ph type="sldNum" sz="quarter" idx="12"/>
          </p:nvPr>
        </p:nvSpPr>
        <p:spPr>
          <a:xfrm>
            <a:off x="8610600" y="6356352"/>
            <a:ext cx="2743200" cy="365125"/>
          </a:xfrm>
          <a:prstGeom prst="rect">
            <a:avLst/>
          </a:prstGeom>
        </p:spPr>
        <p:txBody>
          <a:bodyPr/>
          <a:lstStyle/>
          <a:p>
            <a:fld id="{9232B33E-6CBB-4C23-BFFD-4D7045B4FE1F}" type="slidenum">
              <a:rPr lang="zh-CN" altLang="en-US" smtClean="0"/>
              <a:t>‹#›</a:t>
            </a:fld>
            <a:endParaRPr lang="zh-CN" altLang="en-US"/>
          </a:p>
        </p:txBody>
      </p:sp>
    </p:spTree>
    <p:extLst>
      <p:ext uri="{BB962C8B-B14F-4D97-AF65-F5344CB8AC3E}">
        <p14:creationId xmlns:p14="http://schemas.microsoft.com/office/powerpoint/2010/main" val="341227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081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320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45155345-7E28-4E63-9873-D7B88A4E7154}"/>
              </a:ext>
            </a:extLst>
          </p:cNvPr>
          <p:cNvSpPr txBox="1"/>
          <p:nvPr/>
        </p:nvSpPr>
        <p:spPr>
          <a:xfrm>
            <a:off x="182880" y="1082726"/>
            <a:ext cx="10017760" cy="2088200"/>
          </a:xfrm>
          <a:prstGeom prst="rect">
            <a:avLst/>
          </a:prstGeom>
          <a:noFill/>
        </p:spPr>
        <p:txBody>
          <a:bodyPr wrap="square" rtlCol="0">
            <a:spAutoFit/>
          </a:bodyPr>
          <a:lstStyle/>
          <a:p>
            <a:pPr algn="just">
              <a:lnSpc>
                <a:spcPct val="150000"/>
              </a:lnSpc>
            </a:pPr>
            <a:r>
              <a:rPr lang="en-US" altLang="zh-CN" sz="3000" b="1" dirty="0">
                <a:cs typeface="+mn-ea"/>
                <a:sym typeface="+mn-lt"/>
              </a:rPr>
              <a:t>The effect of visual HMIs of a system assisting manual drivers in manoeuvre coordination in system limit and system failure situations</a:t>
            </a:r>
            <a:endParaRPr lang="zh-CN" altLang="en-US" sz="3000" b="1" dirty="0">
              <a:cs typeface="+mn-ea"/>
              <a:sym typeface="+mn-lt"/>
            </a:endParaRPr>
          </a:p>
        </p:txBody>
      </p:sp>
      <p:cxnSp>
        <p:nvCxnSpPr>
          <p:cNvPr id="57" name="直接连接符 56">
            <a:extLst>
              <a:ext uri="{FF2B5EF4-FFF2-40B4-BE49-F238E27FC236}">
                <a16:creationId xmlns:a16="http://schemas.microsoft.com/office/drawing/2014/main" id="{239416FF-00F8-4315-82B0-B6BE31C9B65E}"/>
              </a:ext>
            </a:extLst>
          </p:cNvPr>
          <p:cNvCxnSpPr>
            <a:cxnSpLocks/>
          </p:cNvCxnSpPr>
          <p:nvPr/>
        </p:nvCxnSpPr>
        <p:spPr>
          <a:xfrm>
            <a:off x="1137272" y="6023078"/>
            <a:ext cx="7837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组合 65">
            <a:extLst>
              <a:ext uri="{FF2B5EF4-FFF2-40B4-BE49-F238E27FC236}">
                <a16:creationId xmlns:a16="http://schemas.microsoft.com/office/drawing/2014/main" id="{41EC49BF-C072-49CF-98FC-A2F128CF4A03}"/>
              </a:ext>
            </a:extLst>
          </p:cNvPr>
          <p:cNvGrpSpPr/>
          <p:nvPr/>
        </p:nvGrpSpPr>
        <p:grpSpPr>
          <a:xfrm>
            <a:off x="10637756" y="2257067"/>
            <a:ext cx="1111416" cy="2434055"/>
            <a:chOff x="9448800" y="2089837"/>
            <a:chExt cx="1428750" cy="2731515"/>
          </a:xfrm>
        </p:grpSpPr>
        <p:cxnSp>
          <p:nvCxnSpPr>
            <p:cNvPr id="63" name="直接连接符 62">
              <a:extLst>
                <a:ext uri="{FF2B5EF4-FFF2-40B4-BE49-F238E27FC236}">
                  <a16:creationId xmlns:a16="http://schemas.microsoft.com/office/drawing/2014/main" id="{792D400E-BB9C-4D17-AF06-C44BCB2CAD37}"/>
                </a:ext>
              </a:extLst>
            </p:cNvPr>
            <p:cNvCxnSpPr/>
            <p:nvPr/>
          </p:nvCxnSpPr>
          <p:spPr>
            <a:xfrm>
              <a:off x="9448800" y="2089837"/>
              <a:ext cx="1428750" cy="1249448"/>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AF72E8F5-ABDB-47B1-8993-F2DD08F67FA2}"/>
                </a:ext>
              </a:extLst>
            </p:cNvPr>
            <p:cNvCxnSpPr/>
            <p:nvPr/>
          </p:nvCxnSpPr>
          <p:spPr>
            <a:xfrm flipH="1">
              <a:off x="9467850" y="3237868"/>
              <a:ext cx="1409700" cy="1583484"/>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组合 77">
            <a:extLst>
              <a:ext uri="{FF2B5EF4-FFF2-40B4-BE49-F238E27FC236}">
                <a16:creationId xmlns:a16="http://schemas.microsoft.com/office/drawing/2014/main" id="{609958DE-A971-4AEF-8647-D13F4017C387}"/>
              </a:ext>
            </a:extLst>
          </p:cNvPr>
          <p:cNvGrpSpPr/>
          <p:nvPr/>
        </p:nvGrpSpPr>
        <p:grpSpPr>
          <a:xfrm>
            <a:off x="0" y="530275"/>
            <a:ext cx="12192000" cy="381000"/>
            <a:chOff x="0" y="530275"/>
            <a:chExt cx="12192000" cy="381000"/>
          </a:xfrm>
        </p:grpSpPr>
        <p:cxnSp>
          <p:nvCxnSpPr>
            <p:cNvPr id="50" name="直接连接符 49">
              <a:extLst>
                <a:ext uri="{FF2B5EF4-FFF2-40B4-BE49-F238E27FC236}">
                  <a16:creationId xmlns:a16="http://schemas.microsoft.com/office/drawing/2014/main" id="{8861FF86-231D-45F9-BEC7-6F9B319E3EB0}"/>
                </a:ext>
              </a:extLst>
            </p:cNvPr>
            <p:cNvCxnSpPr/>
            <p:nvPr/>
          </p:nvCxnSpPr>
          <p:spPr>
            <a:xfrm>
              <a:off x="0" y="71884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等腰三角形 67">
              <a:extLst>
                <a:ext uri="{FF2B5EF4-FFF2-40B4-BE49-F238E27FC236}">
                  <a16:creationId xmlns:a16="http://schemas.microsoft.com/office/drawing/2014/main" id="{4F6A80D7-9987-47FF-AB0A-01C812EF68CA}"/>
                </a:ext>
              </a:extLst>
            </p:cNvPr>
            <p:cNvSpPr/>
            <p:nvPr/>
          </p:nvSpPr>
          <p:spPr>
            <a:xfrm rot="5400000">
              <a:off x="281152" y="556551"/>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等腰三角形 68">
              <a:extLst>
                <a:ext uri="{FF2B5EF4-FFF2-40B4-BE49-F238E27FC236}">
                  <a16:creationId xmlns:a16="http://schemas.microsoft.com/office/drawing/2014/main" id="{1812DDB9-AFCF-420B-9644-CF4311FB4A6E}"/>
                </a:ext>
              </a:extLst>
            </p:cNvPr>
            <p:cNvSpPr/>
            <p:nvPr/>
          </p:nvSpPr>
          <p:spPr>
            <a:xfrm rot="5400000">
              <a:off x="609600" y="556551"/>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9" name="组合 78">
            <a:extLst>
              <a:ext uri="{FF2B5EF4-FFF2-40B4-BE49-F238E27FC236}">
                <a16:creationId xmlns:a16="http://schemas.microsoft.com/office/drawing/2014/main" id="{273C4A6A-42FC-4517-9856-5CE2E0584883}"/>
              </a:ext>
            </a:extLst>
          </p:cNvPr>
          <p:cNvGrpSpPr/>
          <p:nvPr/>
        </p:nvGrpSpPr>
        <p:grpSpPr>
          <a:xfrm>
            <a:off x="0" y="6229350"/>
            <a:ext cx="12192000" cy="381000"/>
            <a:chOff x="0" y="6229350"/>
            <a:chExt cx="12192000" cy="381000"/>
          </a:xfrm>
        </p:grpSpPr>
        <p:cxnSp>
          <p:nvCxnSpPr>
            <p:cNvPr id="67" name="直接连接符 66">
              <a:extLst>
                <a:ext uri="{FF2B5EF4-FFF2-40B4-BE49-F238E27FC236}">
                  <a16:creationId xmlns:a16="http://schemas.microsoft.com/office/drawing/2014/main" id="{B928231F-6E27-4A85-8B70-186C8855C4C1}"/>
                </a:ext>
              </a:extLst>
            </p:cNvPr>
            <p:cNvCxnSpPr/>
            <p:nvPr/>
          </p:nvCxnSpPr>
          <p:spPr>
            <a:xfrm>
              <a:off x="0" y="6400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737C18CD-D616-44C4-874C-FFACB3BC9FAB}"/>
                </a:ext>
              </a:extLst>
            </p:cNvPr>
            <p:cNvGrpSpPr/>
            <p:nvPr/>
          </p:nvGrpSpPr>
          <p:grpSpPr>
            <a:xfrm rot="10800000">
              <a:off x="10865016" y="6229350"/>
              <a:ext cx="656896" cy="381000"/>
              <a:chOff x="10536568" y="6381752"/>
              <a:chExt cx="656896" cy="381000"/>
            </a:xfrm>
          </p:grpSpPr>
          <p:sp>
            <p:nvSpPr>
              <p:cNvPr id="71" name="等腰三角形 70">
                <a:extLst>
                  <a:ext uri="{FF2B5EF4-FFF2-40B4-BE49-F238E27FC236}">
                    <a16:creationId xmlns:a16="http://schemas.microsoft.com/office/drawing/2014/main" id="{1310C947-1533-41A2-AD49-880E3164CFE9}"/>
                  </a:ext>
                </a:extLst>
              </p:cNvPr>
              <p:cNvSpPr/>
              <p:nvPr/>
            </p:nvSpPr>
            <p:spPr>
              <a:xfrm rot="5400000">
                <a:off x="10510292" y="6408028"/>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等腰三角形 71">
                <a:extLst>
                  <a:ext uri="{FF2B5EF4-FFF2-40B4-BE49-F238E27FC236}">
                    <a16:creationId xmlns:a16="http://schemas.microsoft.com/office/drawing/2014/main" id="{6C4CB927-2B34-4F71-9A56-C3A2378A1131}"/>
                  </a:ext>
                </a:extLst>
              </p:cNvPr>
              <p:cNvSpPr/>
              <p:nvPr/>
            </p:nvSpPr>
            <p:spPr>
              <a:xfrm rot="5400000">
                <a:off x="10838740" y="6408028"/>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32A83BAD-071E-EA73-2526-9B6B81505DAE}"/>
              </a:ext>
            </a:extLst>
          </p:cNvPr>
          <p:cNvSpPr txBox="1"/>
          <p:nvPr/>
        </p:nvSpPr>
        <p:spPr>
          <a:xfrm>
            <a:off x="182880" y="3375531"/>
            <a:ext cx="10355720" cy="461665"/>
          </a:xfrm>
          <a:prstGeom prst="rect">
            <a:avLst/>
          </a:prstGeom>
          <a:noFill/>
        </p:spPr>
        <p:txBody>
          <a:bodyPr wrap="none" rtlCol="0">
            <a:spAutoFit/>
          </a:bodyPr>
          <a:lstStyle/>
          <a:p>
            <a:r>
              <a:rPr lang="zh-TW" altLang="en-US" sz="2400" b="1" dirty="0">
                <a:solidFill>
                  <a:schemeClr val="tx1">
                    <a:lumMod val="75000"/>
                    <a:lumOff val="25000"/>
                  </a:schemeClr>
                </a:solidFill>
              </a:rPr>
              <a:t>輔助手動駕駛在系統限制和系統故障情況下進行機動協助的視覺</a:t>
            </a:r>
            <a:r>
              <a:rPr lang="en-US" altLang="zh-TW" sz="2400" b="1" dirty="0">
                <a:solidFill>
                  <a:schemeClr val="tx1">
                    <a:lumMod val="75000"/>
                    <a:lumOff val="25000"/>
                  </a:schemeClr>
                </a:solidFill>
              </a:rPr>
              <a:t>HMI</a:t>
            </a:r>
            <a:r>
              <a:rPr lang="zh-TW" altLang="en-US" sz="2400" b="1" dirty="0">
                <a:solidFill>
                  <a:schemeClr val="tx1">
                    <a:lumMod val="75000"/>
                    <a:lumOff val="25000"/>
                  </a:schemeClr>
                </a:solidFill>
              </a:rPr>
              <a:t>的效果</a:t>
            </a:r>
          </a:p>
        </p:txBody>
      </p:sp>
      <p:sp>
        <p:nvSpPr>
          <p:cNvPr id="3" name="文字方塊 2">
            <a:extLst>
              <a:ext uri="{FF2B5EF4-FFF2-40B4-BE49-F238E27FC236}">
                <a16:creationId xmlns:a16="http://schemas.microsoft.com/office/drawing/2014/main" id="{B399A9BA-032A-C8A3-12A7-57469D22D034}"/>
              </a:ext>
            </a:extLst>
          </p:cNvPr>
          <p:cNvSpPr txBox="1"/>
          <p:nvPr/>
        </p:nvSpPr>
        <p:spPr>
          <a:xfrm>
            <a:off x="182880" y="4320647"/>
            <a:ext cx="7101688" cy="400110"/>
          </a:xfrm>
          <a:prstGeom prst="rect">
            <a:avLst/>
          </a:prstGeom>
          <a:noFill/>
        </p:spPr>
        <p:txBody>
          <a:bodyPr wrap="none" rtlCol="0">
            <a:spAutoFit/>
          </a:bodyPr>
          <a:lstStyle/>
          <a:p>
            <a:r>
              <a:rPr lang="zh-TW" altLang="en-US" sz="2000" b="1" dirty="0">
                <a:solidFill>
                  <a:schemeClr val="tx1">
                    <a:lumMod val="75000"/>
                    <a:lumOff val="25000"/>
                  </a:schemeClr>
                </a:solidFill>
              </a:rPr>
              <a:t>期刊 </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Transportation Research Part F</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74</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(2020)</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81-94</a:t>
            </a:r>
            <a:r>
              <a:rPr lang="zh-TW" altLang="en-US" sz="2000" b="1" dirty="0">
                <a:solidFill>
                  <a:schemeClr val="tx1">
                    <a:lumMod val="75000"/>
                    <a:lumOff val="25000"/>
                  </a:schemeClr>
                </a:solidFill>
              </a:rPr>
              <a:t> </a:t>
            </a:r>
          </a:p>
        </p:txBody>
      </p:sp>
      <p:sp>
        <p:nvSpPr>
          <p:cNvPr id="4" name="文字方塊 3">
            <a:extLst>
              <a:ext uri="{FF2B5EF4-FFF2-40B4-BE49-F238E27FC236}">
                <a16:creationId xmlns:a16="http://schemas.microsoft.com/office/drawing/2014/main" id="{82F589F6-F48C-6DB8-AF2F-D6CFA9DE7A3D}"/>
              </a:ext>
            </a:extLst>
          </p:cNvPr>
          <p:cNvSpPr txBox="1"/>
          <p:nvPr/>
        </p:nvSpPr>
        <p:spPr>
          <a:xfrm>
            <a:off x="182880" y="4850969"/>
            <a:ext cx="954392" cy="400110"/>
          </a:xfrm>
          <a:prstGeom prst="rect">
            <a:avLst/>
          </a:prstGeom>
          <a:noFill/>
        </p:spPr>
        <p:txBody>
          <a:bodyPr wrap="square" rtlCol="0">
            <a:spAutoFit/>
          </a:bodyPr>
          <a:lstStyle/>
          <a:p>
            <a:r>
              <a:rPr lang="zh-TW" altLang="en-US" sz="2000" b="1" dirty="0">
                <a:solidFill>
                  <a:schemeClr val="tx1">
                    <a:lumMod val="75000"/>
                    <a:lumOff val="25000"/>
                  </a:schemeClr>
                </a:solidFill>
              </a:rPr>
              <a:t>作者 </a:t>
            </a:r>
            <a:r>
              <a:rPr lang="en-US" altLang="zh-TW" sz="2000" b="1" dirty="0">
                <a:solidFill>
                  <a:schemeClr val="tx1">
                    <a:lumMod val="75000"/>
                    <a:lumOff val="25000"/>
                  </a:schemeClr>
                </a:solidFill>
              </a:rPr>
              <a:t>:</a:t>
            </a:r>
            <a:endParaRPr lang="zh-TW" altLang="en-US" sz="2000" b="1" dirty="0">
              <a:solidFill>
                <a:schemeClr val="tx1">
                  <a:lumMod val="75000"/>
                  <a:lumOff val="25000"/>
                </a:schemeClr>
              </a:solidFill>
            </a:endParaRPr>
          </a:p>
        </p:txBody>
      </p:sp>
      <p:sp>
        <p:nvSpPr>
          <p:cNvPr id="6" name="文字方塊 5">
            <a:extLst>
              <a:ext uri="{FF2B5EF4-FFF2-40B4-BE49-F238E27FC236}">
                <a16:creationId xmlns:a16="http://schemas.microsoft.com/office/drawing/2014/main" id="{294D70C4-65EE-35CC-AAFE-05791408B635}"/>
              </a:ext>
            </a:extLst>
          </p:cNvPr>
          <p:cNvSpPr txBox="1"/>
          <p:nvPr/>
        </p:nvSpPr>
        <p:spPr>
          <a:xfrm>
            <a:off x="964325" y="4723563"/>
            <a:ext cx="6570980" cy="961289"/>
          </a:xfrm>
          <a:prstGeom prst="rect">
            <a:avLst/>
          </a:prstGeom>
          <a:noFill/>
        </p:spPr>
        <p:txBody>
          <a:bodyPr wrap="square">
            <a:spAutoFit/>
          </a:bodyPr>
          <a:lstStyle/>
          <a:p>
            <a:pPr algn="just">
              <a:lnSpc>
                <a:spcPct val="150000"/>
              </a:lnSpc>
            </a:pPr>
            <a:r>
              <a:rPr lang="en-US" altLang="zh-TW" sz="2000" b="1" dirty="0">
                <a:solidFill>
                  <a:schemeClr val="tx1">
                    <a:lumMod val="75000"/>
                    <a:lumOff val="25000"/>
                  </a:schemeClr>
                </a:solidFill>
              </a:rPr>
              <a:t>Ann-Kathrin Kraft</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 Christian </a:t>
            </a:r>
            <a:r>
              <a:rPr lang="en-US" altLang="zh-TW" sz="2000" b="1" dirty="0" err="1">
                <a:solidFill>
                  <a:schemeClr val="tx1">
                    <a:lumMod val="75000"/>
                    <a:lumOff val="25000"/>
                  </a:schemeClr>
                </a:solidFill>
              </a:rPr>
              <a:t>Maag</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 Maria Isabel Cruz</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 Martin Baumann ,</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Alexandra </a:t>
            </a:r>
            <a:r>
              <a:rPr lang="en-US" altLang="zh-TW" sz="2000" b="1" dirty="0" err="1">
                <a:solidFill>
                  <a:schemeClr val="tx1">
                    <a:lumMod val="75000"/>
                    <a:lumOff val="25000"/>
                  </a:schemeClr>
                </a:solidFill>
              </a:rPr>
              <a:t>Neukum</a:t>
            </a:r>
            <a:r>
              <a:rPr lang="zh-TW" altLang="en-US" sz="2000" b="1" dirty="0">
                <a:solidFill>
                  <a:schemeClr val="tx1">
                    <a:lumMod val="75000"/>
                    <a:lumOff val="25000"/>
                  </a:schemeClr>
                </a:solidFill>
              </a:rPr>
              <a:t> </a:t>
            </a:r>
            <a:endParaRPr lang="zh-TW" altLang="en-US" sz="2000" dirty="0"/>
          </a:p>
        </p:txBody>
      </p:sp>
      <p:sp>
        <p:nvSpPr>
          <p:cNvPr id="7" name="文字方塊 6">
            <a:extLst>
              <a:ext uri="{FF2B5EF4-FFF2-40B4-BE49-F238E27FC236}">
                <a16:creationId xmlns:a16="http://schemas.microsoft.com/office/drawing/2014/main" id="{43F2F9AF-E8C6-4A19-1BF0-1F85C06E6B5B}"/>
              </a:ext>
            </a:extLst>
          </p:cNvPr>
          <p:cNvSpPr txBox="1"/>
          <p:nvPr/>
        </p:nvSpPr>
        <p:spPr>
          <a:xfrm>
            <a:off x="9006097" y="6000690"/>
            <a:ext cx="1694695" cy="400110"/>
          </a:xfrm>
          <a:prstGeom prst="rect">
            <a:avLst/>
          </a:prstGeom>
          <a:noFill/>
        </p:spPr>
        <p:txBody>
          <a:bodyPr wrap="none" rtlCol="0">
            <a:spAutoFit/>
          </a:bodyPr>
          <a:lstStyle/>
          <a:p>
            <a:r>
              <a:rPr lang="zh-TW" altLang="en-US" sz="2000" b="1" dirty="0">
                <a:solidFill>
                  <a:schemeClr val="tx1">
                    <a:lumMod val="75000"/>
                    <a:lumOff val="25000"/>
                  </a:schemeClr>
                </a:solidFill>
              </a:rPr>
              <a:t>學生 </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 宋錦玉</a:t>
            </a:r>
          </a:p>
        </p:txBody>
      </p:sp>
    </p:spTree>
    <p:custDataLst>
      <p:tags r:id="rId1"/>
    </p:custDataLst>
    <p:extLst>
      <p:ext uri="{BB962C8B-B14F-4D97-AF65-F5344CB8AC3E}">
        <p14:creationId xmlns:p14="http://schemas.microsoft.com/office/powerpoint/2010/main" val="252811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2026517" cy="646331"/>
          </a:xfrm>
          <a:prstGeom prst="rect">
            <a:avLst/>
          </a:prstGeom>
          <a:noFill/>
        </p:spPr>
        <p:txBody>
          <a:bodyPr wrap="none" rtlCol="0">
            <a:spAutoFit/>
          </a:bodyPr>
          <a:lstStyle/>
          <a:p>
            <a:r>
              <a:rPr lang="en-US" altLang="zh-TW" sz="3600" b="1" dirty="0"/>
              <a:t>Method</a:t>
            </a:r>
            <a:endParaRPr lang="zh-TW" altLang="en-US" sz="3600" b="1" dirty="0"/>
          </a:p>
        </p:txBody>
      </p:sp>
      <p:pic>
        <p:nvPicPr>
          <p:cNvPr id="4" name="圖片 3">
            <a:extLst>
              <a:ext uri="{FF2B5EF4-FFF2-40B4-BE49-F238E27FC236}">
                <a16:creationId xmlns:a16="http://schemas.microsoft.com/office/drawing/2014/main" id="{EF85955F-DB8A-E498-6DA8-824F102B1504}"/>
              </a:ext>
            </a:extLst>
          </p:cNvPr>
          <p:cNvPicPr>
            <a:picLocks noChangeAspect="1"/>
          </p:cNvPicPr>
          <p:nvPr/>
        </p:nvPicPr>
        <p:blipFill rotWithShape="1">
          <a:blip r:embed="rId4"/>
          <a:srcRect l="1706" t="2096"/>
          <a:stretch/>
        </p:blipFill>
        <p:spPr>
          <a:xfrm>
            <a:off x="6634963" y="2134328"/>
            <a:ext cx="5557037" cy="3001401"/>
          </a:xfrm>
          <a:prstGeom prst="rect">
            <a:avLst/>
          </a:prstGeom>
        </p:spPr>
      </p:pic>
      <p:sp>
        <p:nvSpPr>
          <p:cNvPr id="5" name="文字方塊 4">
            <a:extLst>
              <a:ext uri="{FF2B5EF4-FFF2-40B4-BE49-F238E27FC236}">
                <a16:creationId xmlns:a16="http://schemas.microsoft.com/office/drawing/2014/main" id="{5D4BFEF6-AE8B-E4C7-C4C6-EBB61E514581}"/>
              </a:ext>
            </a:extLst>
          </p:cNvPr>
          <p:cNvSpPr txBox="1"/>
          <p:nvPr/>
        </p:nvSpPr>
        <p:spPr>
          <a:xfrm>
            <a:off x="2204720" y="220537"/>
            <a:ext cx="856325" cy="461665"/>
          </a:xfrm>
          <a:prstGeom prst="rect">
            <a:avLst/>
          </a:prstGeom>
          <a:noFill/>
        </p:spPr>
        <p:txBody>
          <a:bodyPr wrap="none" rtlCol="0">
            <a:spAutoFit/>
          </a:bodyPr>
          <a:lstStyle/>
          <a:p>
            <a:r>
              <a:rPr lang="en-US" altLang="zh-TW" sz="2400" b="1" dirty="0"/>
              <a:t>HMI</a:t>
            </a:r>
            <a:endParaRPr lang="zh-TW" altLang="en-US" sz="2400" b="1" dirty="0"/>
          </a:p>
        </p:txBody>
      </p:sp>
      <p:sp>
        <p:nvSpPr>
          <p:cNvPr id="6" name="文字方塊 5">
            <a:extLst>
              <a:ext uri="{FF2B5EF4-FFF2-40B4-BE49-F238E27FC236}">
                <a16:creationId xmlns:a16="http://schemas.microsoft.com/office/drawing/2014/main" id="{C4AF8B8A-4FFC-BB55-988D-BACC5A41EA1C}"/>
              </a:ext>
            </a:extLst>
          </p:cNvPr>
          <p:cNvSpPr txBox="1"/>
          <p:nvPr/>
        </p:nvSpPr>
        <p:spPr>
          <a:xfrm>
            <a:off x="128729" y="903836"/>
            <a:ext cx="5317031"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該研究從</a:t>
            </a:r>
            <a:r>
              <a:rPr lang="en-US" altLang="zh-TW" sz="2000" dirty="0"/>
              <a:t>”</a:t>
            </a:r>
            <a:r>
              <a:rPr lang="zh-TW" altLang="en-US" sz="2000" dirty="0"/>
              <a:t>合作請求</a:t>
            </a:r>
            <a:r>
              <a:rPr lang="en-US" altLang="zh-TW" sz="2000" dirty="0"/>
              <a:t>“</a:t>
            </a:r>
            <a:r>
              <a:rPr lang="zh-TW" altLang="en-US" sz="2000" dirty="0"/>
              <a:t>的角度進行</a:t>
            </a:r>
            <a:endParaRPr lang="en-US" altLang="zh-TW" sz="2000" dirty="0"/>
          </a:p>
          <a:p>
            <a:pPr marL="342900" indent="-342900" algn="just">
              <a:lnSpc>
                <a:spcPct val="150000"/>
              </a:lnSpc>
              <a:buFont typeface="Arial" panose="020B0604020202020204" pitchFamily="34" charset="0"/>
              <a:buChar char="•"/>
            </a:pPr>
            <a:r>
              <a:rPr lang="zh-TW" altLang="en-US" sz="2000" dirty="0"/>
              <a:t>合作訊息與</a:t>
            </a:r>
            <a:r>
              <a:rPr lang="da-DK" altLang="zh-TW" sz="2000" dirty="0"/>
              <a:t>Kraft et al. (2020)</a:t>
            </a:r>
            <a:r>
              <a:rPr lang="zh-TW" altLang="en-US" sz="2000" dirty="0"/>
              <a:t>一致，如下 </a:t>
            </a:r>
            <a:r>
              <a:rPr lang="en-US" altLang="zh-TW" sz="2000" dirty="0"/>
              <a:t>:</a:t>
            </a:r>
          </a:p>
        </p:txBody>
      </p:sp>
      <p:graphicFrame>
        <p:nvGraphicFramePr>
          <p:cNvPr id="9" name="表格 9">
            <a:extLst>
              <a:ext uri="{FF2B5EF4-FFF2-40B4-BE49-F238E27FC236}">
                <a16:creationId xmlns:a16="http://schemas.microsoft.com/office/drawing/2014/main" id="{4920E017-C6B7-F25C-BEAE-6C2E13861C66}"/>
              </a:ext>
            </a:extLst>
          </p:cNvPr>
          <p:cNvGraphicFramePr>
            <a:graphicFrameLocks noGrp="1"/>
          </p:cNvGraphicFramePr>
          <p:nvPr>
            <p:extLst>
              <p:ext uri="{D42A27DB-BD31-4B8C-83A1-F6EECF244321}">
                <p14:modId xmlns:p14="http://schemas.microsoft.com/office/powerpoint/2010/main" val="1124424665"/>
              </p:ext>
            </p:extLst>
          </p:nvPr>
        </p:nvGraphicFramePr>
        <p:xfrm>
          <a:off x="128729" y="1896233"/>
          <a:ext cx="6497706" cy="4741230"/>
        </p:xfrm>
        <a:graphic>
          <a:graphicData uri="http://schemas.openxmlformats.org/drawingml/2006/table">
            <a:tbl>
              <a:tblPr firstRow="1" bandRow="1">
                <a:tableStyleId>{5940675A-B579-460E-94D1-54222C63F5DA}</a:tableStyleId>
              </a:tblPr>
              <a:tblGrid>
                <a:gridCol w="1133706">
                  <a:extLst>
                    <a:ext uri="{9D8B030D-6E8A-4147-A177-3AD203B41FA5}">
                      <a16:colId xmlns:a16="http://schemas.microsoft.com/office/drawing/2014/main" val="3180693302"/>
                    </a:ext>
                  </a:extLst>
                </a:gridCol>
                <a:gridCol w="5364000">
                  <a:extLst>
                    <a:ext uri="{9D8B030D-6E8A-4147-A177-3AD203B41FA5}">
                      <a16:colId xmlns:a16="http://schemas.microsoft.com/office/drawing/2014/main" val="3247094166"/>
                    </a:ext>
                  </a:extLst>
                </a:gridCol>
              </a:tblGrid>
              <a:tr h="370840">
                <a:tc>
                  <a:txBody>
                    <a:bodyPr/>
                    <a:lstStyle/>
                    <a:p>
                      <a:pPr algn="ctr"/>
                      <a:r>
                        <a:rPr lang="zh-TW" altLang="en-US" b="0" dirty="0">
                          <a:solidFill>
                            <a:sysClr val="windowText" lastClr="000000"/>
                          </a:solidFill>
                        </a:rPr>
                        <a:t>第一階段</a:t>
                      </a:r>
                    </a:p>
                  </a:txBody>
                  <a:tcPr anchor="ctr"/>
                </a:tc>
                <a:tc>
                  <a:txBody>
                    <a:bodyPr/>
                    <a:lstStyle/>
                    <a:p>
                      <a:pPr algn="just">
                        <a:lnSpc>
                          <a:spcPct val="150000"/>
                        </a:lnSpc>
                      </a:pPr>
                      <a:r>
                        <a:rPr lang="zh-TW" altLang="en-US" b="0" dirty="0">
                          <a:solidFill>
                            <a:sysClr val="windowText" lastClr="000000"/>
                          </a:solidFill>
                        </a:rPr>
                        <a:t>系統通至駕駛員即將進行合作</a:t>
                      </a:r>
                      <a:r>
                        <a:rPr lang="en-US" altLang="zh-TW" b="0" dirty="0">
                          <a:solidFill>
                            <a:sysClr val="windowText" lastClr="000000"/>
                          </a:solidFill>
                        </a:rPr>
                        <a:t>(Searching for a partner)</a:t>
                      </a:r>
                      <a:r>
                        <a:rPr lang="zh-TW" altLang="en-US" b="0" dirty="0">
                          <a:solidFill>
                            <a:sysClr val="windowText" lastClr="000000"/>
                          </a:solidFill>
                        </a:rPr>
                        <a:t>，並向道路使用者發送合作請求主要道路</a:t>
                      </a:r>
                    </a:p>
                  </a:txBody>
                  <a:tcPr/>
                </a:tc>
                <a:extLst>
                  <a:ext uri="{0D108BD9-81ED-4DB2-BD59-A6C34878D82A}">
                    <a16:rowId xmlns:a16="http://schemas.microsoft.com/office/drawing/2014/main" val="4190510999"/>
                  </a:ext>
                </a:extLst>
              </a:tr>
              <a:tr h="370840">
                <a:tc>
                  <a:txBody>
                    <a:bodyPr/>
                    <a:lstStyle/>
                    <a:p>
                      <a:pPr algn="ctr"/>
                      <a:r>
                        <a:rPr lang="zh-TW" altLang="en-US" b="0" dirty="0">
                          <a:solidFill>
                            <a:sysClr val="windowText" lastClr="000000"/>
                          </a:solidFill>
                        </a:rPr>
                        <a:t>第二階段</a:t>
                      </a:r>
                      <a:endParaRPr lang="en-US" altLang="zh-TW" b="0" dirty="0">
                        <a:solidFill>
                          <a:sysClr val="windowText" lastClr="000000"/>
                        </a:solidFill>
                      </a:endParaRPr>
                    </a:p>
                  </a:txBody>
                  <a:tcPr anchor="ctr"/>
                </a:tc>
                <a:tc>
                  <a:txBody>
                    <a:bodyPr/>
                    <a:lstStyle/>
                    <a:p>
                      <a:pPr algn="just">
                        <a:lnSpc>
                          <a:spcPct val="150000"/>
                        </a:lnSpc>
                      </a:pPr>
                      <a:r>
                        <a:rPr lang="zh-TW" altLang="en-US" b="0" dirty="0">
                          <a:solidFill>
                            <a:sysClr val="windowText" lastClr="000000"/>
                          </a:solidFill>
                        </a:rPr>
                        <a:t>一旦找到合作夥伴，就通知駕駛員準備距離</a:t>
                      </a:r>
                      <a:r>
                        <a:rPr lang="en-US" altLang="zh-TW" b="0" dirty="0">
                          <a:solidFill>
                            <a:sysClr val="windowText" lastClr="000000"/>
                          </a:solidFill>
                        </a:rPr>
                        <a:t>(Gap is being prepared)</a:t>
                      </a:r>
                      <a:endParaRPr lang="zh-TW" altLang="en-US" b="0" dirty="0">
                        <a:solidFill>
                          <a:sysClr val="windowText" lastClr="000000"/>
                        </a:solidFill>
                      </a:endParaRPr>
                    </a:p>
                  </a:txBody>
                  <a:tcPr/>
                </a:tc>
                <a:extLst>
                  <a:ext uri="{0D108BD9-81ED-4DB2-BD59-A6C34878D82A}">
                    <a16:rowId xmlns:a16="http://schemas.microsoft.com/office/drawing/2014/main" val="265237541"/>
                  </a:ext>
                </a:extLst>
              </a:tr>
              <a:tr h="370840">
                <a:tc>
                  <a:txBody>
                    <a:bodyPr/>
                    <a:lstStyle/>
                    <a:p>
                      <a:pPr algn="ctr"/>
                      <a:r>
                        <a:rPr lang="zh-TW" altLang="en-US" b="0" dirty="0">
                          <a:solidFill>
                            <a:sysClr val="windowText" lastClr="000000"/>
                          </a:solidFill>
                        </a:rPr>
                        <a:t>第三階段</a:t>
                      </a:r>
                    </a:p>
                  </a:txBody>
                  <a:tcPr anchor="ctr"/>
                </a:tc>
                <a:tc>
                  <a:txBody>
                    <a:bodyPr/>
                    <a:lstStyle/>
                    <a:p>
                      <a:pPr algn="just">
                        <a:lnSpc>
                          <a:spcPct val="150000"/>
                        </a:lnSpc>
                      </a:pPr>
                      <a:r>
                        <a:rPr lang="en-US" altLang="zh-TW" b="0" dirty="0">
                          <a:solidFill>
                            <a:sysClr val="windowText" lastClr="000000"/>
                          </a:solidFill>
                        </a:rPr>
                        <a:t>“</a:t>
                      </a:r>
                      <a:r>
                        <a:rPr lang="zh-TW" altLang="en-US" b="0" dirty="0">
                          <a:solidFill>
                            <a:sysClr val="windowText" lastClr="000000"/>
                          </a:solidFill>
                        </a:rPr>
                        <a:t>給予合作</a:t>
                      </a:r>
                      <a:r>
                        <a:rPr lang="en-US" altLang="zh-TW" b="0" dirty="0">
                          <a:solidFill>
                            <a:sysClr val="windowText" lastClr="000000"/>
                          </a:solidFill>
                        </a:rPr>
                        <a:t>”</a:t>
                      </a:r>
                      <a:r>
                        <a:rPr lang="zh-TW" altLang="en-US" b="0" dirty="0">
                          <a:solidFill>
                            <a:sysClr val="windowText" lastClr="000000"/>
                          </a:solidFill>
                        </a:rPr>
                        <a:t>的道路使用者準備了距離並告知請求駕駛員距離已準備</a:t>
                      </a:r>
                      <a:r>
                        <a:rPr lang="en-US" altLang="zh-TW" b="0" dirty="0">
                          <a:solidFill>
                            <a:sysClr val="windowText" lastClr="000000"/>
                          </a:solidFill>
                        </a:rPr>
                        <a:t>(</a:t>
                      </a:r>
                      <a:r>
                        <a:rPr lang="en-US" altLang="zh-TW" dirty="0"/>
                        <a:t>Gap is being prepared)</a:t>
                      </a:r>
                      <a:endParaRPr lang="zh-TW" altLang="en-US" b="0" dirty="0">
                        <a:solidFill>
                          <a:sysClr val="windowText" lastClr="000000"/>
                        </a:solidFill>
                      </a:endParaRPr>
                    </a:p>
                  </a:txBody>
                  <a:tcPr/>
                </a:tc>
                <a:extLst>
                  <a:ext uri="{0D108BD9-81ED-4DB2-BD59-A6C34878D82A}">
                    <a16:rowId xmlns:a16="http://schemas.microsoft.com/office/drawing/2014/main" val="2522259193"/>
                  </a:ext>
                </a:extLst>
              </a:tr>
              <a:tr h="370840">
                <a:tc>
                  <a:txBody>
                    <a:bodyPr/>
                    <a:lstStyle/>
                    <a:p>
                      <a:pPr algn="ctr"/>
                      <a:r>
                        <a:rPr lang="zh-TW" altLang="en-US" b="0" dirty="0">
                          <a:solidFill>
                            <a:sysClr val="windowText" lastClr="000000"/>
                          </a:solidFill>
                        </a:rPr>
                        <a:t>第四階段</a:t>
                      </a:r>
                    </a:p>
                  </a:txBody>
                  <a:tcPr anchor="ctr"/>
                </a:tc>
                <a:tc>
                  <a:txBody>
                    <a:bodyPr/>
                    <a:lstStyle/>
                    <a:p>
                      <a:pPr algn="just">
                        <a:lnSpc>
                          <a:spcPct val="150000"/>
                        </a:lnSpc>
                      </a:pPr>
                      <a:r>
                        <a:rPr lang="zh-TW" altLang="en-US" b="0" dirty="0">
                          <a:solidFill>
                            <a:sysClr val="windowText" lastClr="000000"/>
                          </a:solidFill>
                        </a:rPr>
                        <a:t>當距離合適時，駕駛員收到系統建議</a:t>
                      </a:r>
                      <a:r>
                        <a:rPr lang="en-US" altLang="zh-TW" b="0" dirty="0">
                          <a:solidFill>
                            <a:sysClr val="windowText" lastClr="000000"/>
                          </a:solidFill>
                        </a:rPr>
                        <a:t> </a:t>
                      </a:r>
                    </a:p>
                    <a:p>
                      <a:pPr algn="just">
                        <a:lnSpc>
                          <a:spcPct val="150000"/>
                        </a:lnSpc>
                      </a:pPr>
                      <a:r>
                        <a:rPr lang="en-US" altLang="zh-TW" b="0" dirty="0">
                          <a:solidFill>
                            <a:sysClr val="windowText" lastClr="000000"/>
                          </a:solidFill>
                        </a:rPr>
                        <a:t>(Observe environment and merge/Observe environment and turn left)</a:t>
                      </a:r>
                      <a:endParaRPr lang="zh-TW" altLang="en-US" b="0" dirty="0">
                        <a:solidFill>
                          <a:sysClr val="windowText" lastClr="000000"/>
                        </a:solidFill>
                      </a:endParaRPr>
                    </a:p>
                  </a:txBody>
                  <a:tcPr/>
                </a:tc>
                <a:extLst>
                  <a:ext uri="{0D108BD9-81ED-4DB2-BD59-A6C34878D82A}">
                    <a16:rowId xmlns:a16="http://schemas.microsoft.com/office/drawing/2014/main" val="4005598036"/>
                  </a:ext>
                </a:extLst>
              </a:tr>
              <a:tr h="370840">
                <a:tc>
                  <a:txBody>
                    <a:bodyPr/>
                    <a:lstStyle/>
                    <a:p>
                      <a:pPr algn="ctr"/>
                      <a:r>
                        <a:rPr lang="zh-TW" altLang="en-US" b="0" dirty="0">
                          <a:solidFill>
                            <a:sysClr val="windowText" lastClr="000000"/>
                          </a:solidFill>
                        </a:rPr>
                        <a:t>第五階段</a:t>
                      </a:r>
                    </a:p>
                  </a:txBody>
                  <a:tcPr anchor="ctr"/>
                </a:tc>
                <a:tc>
                  <a:txBody>
                    <a:bodyPr/>
                    <a:lstStyle/>
                    <a:p>
                      <a:pPr algn="just">
                        <a:lnSpc>
                          <a:spcPct val="150000"/>
                        </a:lnSpc>
                      </a:pPr>
                      <a:r>
                        <a:rPr lang="zh-TW" altLang="en-US" b="0" dirty="0">
                          <a:solidFill>
                            <a:sysClr val="windowText" lastClr="000000"/>
                          </a:solidFill>
                        </a:rPr>
                        <a:t>告知駕駛員合作成功</a:t>
                      </a:r>
                      <a:endParaRPr lang="en-US" altLang="zh-TW" b="0" dirty="0">
                        <a:solidFill>
                          <a:sysClr val="windowText" lastClr="000000"/>
                        </a:solidFill>
                      </a:endParaRPr>
                    </a:p>
                    <a:p>
                      <a:pPr algn="just">
                        <a:lnSpc>
                          <a:spcPct val="150000"/>
                        </a:lnSpc>
                      </a:pPr>
                      <a:r>
                        <a:rPr lang="en-US" altLang="zh-TW" dirty="0"/>
                        <a:t>(Cooperation</a:t>
                      </a:r>
                      <a:r>
                        <a:rPr lang="zh-TW" altLang="en-US" dirty="0"/>
                        <a:t> </a:t>
                      </a:r>
                      <a:r>
                        <a:rPr lang="en-US" altLang="zh-TW" dirty="0"/>
                        <a:t>successful/Cooperation cancelled)</a:t>
                      </a:r>
                      <a:endParaRPr lang="zh-TW" altLang="en-US" b="0" dirty="0">
                        <a:solidFill>
                          <a:sysClr val="windowText" lastClr="000000"/>
                        </a:solidFill>
                      </a:endParaRPr>
                    </a:p>
                  </a:txBody>
                  <a:tcPr/>
                </a:tc>
                <a:extLst>
                  <a:ext uri="{0D108BD9-81ED-4DB2-BD59-A6C34878D82A}">
                    <a16:rowId xmlns:a16="http://schemas.microsoft.com/office/drawing/2014/main" val="3360490584"/>
                  </a:ext>
                </a:extLst>
              </a:tr>
            </a:tbl>
          </a:graphicData>
        </a:graphic>
      </p:graphicFrame>
      <p:grpSp>
        <p:nvGrpSpPr>
          <p:cNvPr id="10" name="群組 9">
            <a:extLst>
              <a:ext uri="{FF2B5EF4-FFF2-40B4-BE49-F238E27FC236}">
                <a16:creationId xmlns:a16="http://schemas.microsoft.com/office/drawing/2014/main" id="{DE154BFD-92A2-164C-DAAC-C998370704AA}"/>
              </a:ext>
            </a:extLst>
          </p:cNvPr>
          <p:cNvGrpSpPr/>
          <p:nvPr/>
        </p:nvGrpSpPr>
        <p:grpSpPr>
          <a:xfrm>
            <a:off x="7884741" y="5413690"/>
            <a:ext cx="3504531" cy="961289"/>
            <a:chOff x="718414" y="1828867"/>
            <a:chExt cx="3504531" cy="961289"/>
          </a:xfrm>
        </p:grpSpPr>
        <p:sp>
          <p:nvSpPr>
            <p:cNvPr id="11" name="文字方塊 10">
              <a:extLst>
                <a:ext uri="{FF2B5EF4-FFF2-40B4-BE49-F238E27FC236}">
                  <a16:creationId xmlns:a16="http://schemas.microsoft.com/office/drawing/2014/main" id="{16D04E76-F938-74EA-CA56-31D26729E0AD}"/>
                </a:ext>
              </a:extLst>
            </p:cNvPr>
            <p:cNvSpPr txBox="1"/>
            <p:nvPr/>
          </p:nvSpPr>
          <p:spPr>
            <a:xfrm>
              <a:off x="1515152" y="1828867"/>
              <a:ext cx="2707793" cy="961289"/>
            </a:xfrm>
            <a:prstGeom prst="rect">
              <a:avLst/>
            </a:prstGeom>
            <a:noFill/>
          </p:spPr>
          <p:txBody>
            <a:bodyPr wrap="none" rtlCol="0">
              <a:spAutoFit/>
            </a:bodyPr>
            <a:lstStyle/>
            <a:p>
              <a:pPr>
                <a:lnSpc>
                  <a:spcPct val="150000"/>
                </a:lnSpc>
              </a:pPr>
              <a:r>
                <a:rPr lang="zh-TW" altLang="en-US" sz="2000" b="1" dirty="0"/>
                <a:t>呈現位置 </a:t>
              </a:r>
              <a:r>
                <a:rPr lang="en-US" altLang="zh-TW" sz="2000" dirty="0"/>
                <a:t>:</a:t>
              </a:r>
              <a:r>
                <a:rPr lang="zh-TW" altLang="en-US" sz="2000" dirty="0"/>
                <a:t> </a:t>
              </a:r>
              <a:r>
                <a:rPr lang="en-US" altLang="zh-TW" sz="2000" dirty="0"/>
                <a:t>HUD</a:t>
              </a:r>
              <a:r>
                <a:rPr lang="zh-TW" altLang="en-US" sz="2000" dirty="0"/>
                <a:t>、</a:t>
              </a:r>
              <a:r>
                <a:rPr lang="en-US" altLang="zh-TW" sz="2000" dirty="0"/>
                <a:t>IC</a:t>
              </a:r>
              <a:r>
                <a:rPr lang="zh-TW" altLang="en-US" sz="2000" dirty="0"/>
                <a:t> </a:t>
              </a:r>
              <a:endParaRPr lang="en-US" altLang="zh-TW" sz="2000" dirty="0"/>
            </a:p>
            <a:p>
              <a:pPr>
                <a:lnSpc>
                  <a:spcPct val="150000"/>
                </a:lnSpc>
              </a:pPr>
              <a:r>
                <a:rPr lang="zh-TW" altLang="en-US" sz="2000" b="1" dirty="0"/>
                <a:t>呈現方式 </a:t>
              </a:r>
              <a:r>
                <a:rPr lang="en-US" altLang="zh-TW" sz="2000" dirty="0"/>
                <a:t>:</a:t>
              </a:r>
              <a:r>
                <a:rPr lang="zh-TW" altLang="en-US" sz="2000" dirty="0"/>
                <a:t> 動態、靜態</a:t>
              </a:r>
            </a:p>
          </p:txBody>
        </p:sp>
        <p:sp>
          <p:nvSpPr>
            <p:cNvPr id="12" name="箭號: 向右 11">
              <a:extLst>
                <a:ext uri="{FF2B5EF4-FFF2-40B4-BE49-F238E27FC236}">
                  <a16:creationId xmlns:a16="http://schemas.microsoft.com/office/drawing/2014/main" id="{47B18F4C-AC0C-0780-671F-C3B57A6567F4}"/>
                </a:ext>
              </a:extLst>
            </p:cNvPr>
            <p:cNvSpPr/>
            <p:nvPr/>
          </p:nvSpPr>
          <p:spPr>
            <a:xfrm>
              <a:off x="718414" y="2067196"/>
              <a:ext cx="57912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Tree>
    <p:custDataLst>
      <p:tags r:id="rId1"/>
    </p:custDataLst>
    <p:extLst>
      <p:ext uri="{BB962C8B-B14F-4D97-AF65-F5344CB8AC3E}">
        <p14:creationId xmlns:p14="http://schemas.microsoft.com/office/powerpoint/2010/main" val="147664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3" name="文字方塊 2">
            <a:extLst>
              <a:ext uri="{FF2B5EF4-FFF2-40B4-BE49-F238E27FC236}">
                <a16:creationId xmlns:a16="http://schemas.microsoft.com/office/drawing/2014/main" id="{1B89668A-E7A6-F73A-45A3-ADFF38B2DDA4}"/>
              </a:ext>
            </a:extLst>
          </p:cNvPr>
          <p:cNvSpPr txBox="1"/>
          <p:nvPr/>
        </p:nvSpPr>
        <p:spPr>
          <a:xfrm>
            <a:off x="2204720" y="220537"/>
            <a:ext cx="3544327" cy="461665"/>
          </a:xfrm>
          <a:prstGeom prst="rect">
            <a:avLst/>
          </a:prstGeom>
          <a:noFill/>
        </p:spPr>
        <p:txBody>
          <a:bodyPr wrap="square" rtlCol="0">
            <a:spAutoFit/>
          </a:bodyPr>
          <a:lstStyle/>
          <a:p>
            <a:r>
              <a:rPr lang="zh-TW" altLang="en-US" sz="2400" b="1" dirty="0"/>
              <a:t>用於評估的交通狀況</a:t>
            </a:r>
          </a:p>
        </p:txBody>
      </p:sp>
      <p:sp>
        <p:nvSpPr>
          <p:cNvPr id="4" name="文字方塊 3">
            <a:extLst>
              <a:ext uri="{FF2B5EF4-FFF2-40B4-BE49-F238E27FC236}">
                <a16:creationId xmlns:a16="http://schemas.microsoft.com/office/drawing/2014/main" id="{3707102B-D6F1-5962-1753-3F4EB7CD0FB7}"/>
              </a:ext>
            </a:extLst>
          </p:cNvPr>
          <p:cNvSpPr txBox="1"/>
          <p:nvPr/>
        </p:nvSpPr>
        <p:spPr>
          <a:xfrm>
            <a:off x="128730" y="806556"/>
            <a:ext cx="5620318"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模擬場景 </a:t>
            </a:r>
            <a:r>
              <a:rPr lang="en-US" altLang="zh-TW" sz="2000" dirty="0"/>
              <a:t>:</a:t>
            </a:r>
            <a:r>
              <a:rPr lang="zh-TW" altLang="en-US" sz="2000" dirty="0"/>
              <a:t> 高速公路切入、鄉村十字路口左轉</a:t>
            </a:r>
            <a:endParaRPr lang="en-US" altLang="zh-TW" sz="2000" dirty="0"/>
          </a:p>
          <a:p>
            <a:pPr marL="342900" indent="-342900" algn="just">
              <a:lnSpc>
                <a:spcPct val="150000"/>
              </a:lnSpc>
              <a:buFont typeface="Arial" panose="020B0604020202020204" pitchFamily="34" charset="0"/>
              <a:buChar char="•"/>
            </a:pPr>
            <a:r>
              <a:rPr lang="zh-TW" altLang="en-US" sz="2000" dirty="0"/>
              <a:t>測試情況 </a:t>
            </a:r>
            <a:r>
              <a:rPr lang="en-US" altLang="zh-TW" sz="2000" dirty="0"/>
              <a:t>:</a:t>
            </a:r>
          </a:p>
        </p:txBody>
      </p:sp>
      <p:pic>
        <p:nvPicPr>
          <p:cNvPr id="6" name="圖片 5">
            <a:extLst>
              <a:ext uri="{FF2B5EF4-FFF2-40B4-BE49-F238E27FC236}">
                <a16:creationId xmlns:a16="http://schemas.microsoft.com/office/drawing/2014/main" id="{22E0AF53-FE4A-1B46-292C-168538424EAB}"/>
              </a:ext>
            </a:extLst>
          </p:cNvPr>
          <p:cNvPicPr>
            <a:picLocks noChangeAspect="1"/>
          </p:cNvPicPr>
          <p:nvPr/>
        </p:nvPicPr>
        <p:blipFill rotWithShape="1">
          <a:blip r:embed="rId3"/>
          <a:srcRect r="46174"/>
          <a:stretch/>
        </p:blipFill>
        <p:spPr>
          <a:xfrm>
            <a:off x="8963765" y="2528939"/>
            <a:ext cx="3099505" cy="1800121"/>
          </a:xfrm>
          <a:prstGeom prst="rect">
            <a:avLst/>
          </a:prstGeom>
        </p:spPr>
      </p:pic>
      <p:sp>
        <p:nvSpPr>
          <p:cNvPr id="7" name="文字方塊 6">
            <a:extLst>
              <a:ext uri="{FF2B5EF4-FFF2-40B4-BE49-F238E27FC236}">
                <a16:creationId xmlns:a16="http://schemas.microsoft.com/office/drawing/2014/main" id="{EDDD2C72-E828-A55D-3930-C60D9E7BA9DA}"/>
              </a:ext>
            </a:extLst>
          </p:cNvPr>
          <p:cNvSpPr txBox="1"/>
          <p:nvPr/>
        </p:nvSpPr>
        <p:spPr>
          <a:xfrm>
            <a:off x="1857010" y="1287200"/>
            <a:ext cx="10206260" cy="961289"/>
          </a:xfrm>
          <a:prstGeom prst="rect">
            <a:avLst/>
          </a:prstGeom>
          <a:noFill/>
        </p:spPr>
        <p:txBody>
          <a:bodyPr wrap="square" rtlCol="0">
            <a:spAutoFit/>
          </a:bodyPr>
          <a:lstStyle/>
          <a:p>
            <a:pPr marL="457200" indent="-457200" algn="just">
              <a:lnSpc>
                <a:spcPct val="150000"/>
              </a:lnSpc>
              <a:buFont typeface="+mj-lt"/>
              <a:buAutoNum type="arabicParenR"/>
            </a:pPr>
            <a:r>
              <a:rPr lang="zh-TW" altLang="en-US" sz="2000" dirty="0"/>
              <a:t>意外事件，以調查使用</a:t>
            </a:r>
            <a:r>
              <a:rPr lang="en-US" altLang="zh-TW" sz="2000" dirty="0"/>
              <a:t>HUD</a:t>
            </a:r>
            <a:r>
              <a:rPr lang="zh-TW" altLang="en-US" sz="2000" dirty="0"/>
              <a:t>是否比</a:t>
            </a:r>
            <a:r>
              <a:rPr lang="en-US" altLang="zh-TW" sz="2000" dirty="0"/>
              <a:t>IC</a:t>
            </a:r>
            <a:r>
              <a:rPr lang="zh-TW" altLang="en-US" sz="2000" dirty="0"/>
              <a:t>更容易檢測到周邊物體</a:t>
            </a:r>
            <a:r>
              <a:rPr lang="en-US" altLang="zh-TW" sz="2000" dirty="0"/>
              <a:t>(ex.</a:t>
            </a:r>
            <a:r>
              <a:rPr lang="zh-TW" altLang="en-US" sz="2000" dirty="0"/>
              <a:t>破壞已準備好的距離</a:t>
            </a:r>
            <a:r>
              <a:rPr lang="en-US" altLang="zh-TW" sz="2000" dirty="0"/>
              <a:t>)</a:t>
            </a:r>
          </a:p>
          <a:p>
            <a:pPr marL="457200" indent="-457200" algn="just">
              <a:lnSpc>
                <a:spcPct val="150000"/>
              </a:lnSpc>
              <a:buFont typeface="+mj-lt"/>
              <a:buAutoNum type="arabicParenR"/>
            </a:pPr>
            <a:r>
              <a:rPr lang="zh-TW" altLang="en-US" sz="2000" dirty="0"/>
              <a:t>系統</a:t>
            </a:r>
            <a:r>
              <a:rPr lang="en-US" altLang="zh-TW" sz="2000" dirty="0"/>
              <a:t>HMI</a:t>
            </a:r>
            <a:r>
              <a:rPr lang="zh-TW" altLang="en-US" sz="2000" dirty="0"/>
              <a:t>在合作提議期間故障，所以假設動態呈現比靜態呈現更容易被檢測到故障</a:t>
            </a:r>
            <a:endParaRPr lang="en-US" altLang="zh-TW" sz="2000" dirty="0"/>
          </a:p>
        </p:txBody>
      </p:sp>
      <p:sp>
        <p:nvSpPr>
          <p:cNvPr id="8" name="文字方塊 7">
            <a:extLst>
              <a:ext uri="{FF2B5EF4-FFF2-40B4-BE49-F238E27FC236}">
                <a16:creationId xmlns:a16="http://schemas.microsoft.com/office/drawing/2014/main" id="{9C37B94D-574C-52F6-BEFF-D8316BB94C3F}"/>
              </a:ext>
            </a:extLst>
          </p:cNvPr>
          <p:cNvSpPr txBox="1"/>
          <p:nvPr/>
        </p:nvSpPr>
        <p:spPr>
          <a:xfrm>
            <a:off x="128729" y="2209577"/>
            <a:ext cx="8835036" cy="465460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zh-TW" altLang="en-US" sz="2000" u="sng" dirty="0"/>
              <a:t>意外事件</a:t>
            </a:r>
            <a:r>
              <a:rPr lang="en-US" altLang="zh-TW" sz="2000" u="sng" dirty="0"/>
              <a:t>(UE)</a:t>
            </a:r>
            <a:r>
              <a:rPr lang="zh-TW" altLang="en-US" sz="2000" u="sng" dirty="0"/>
              <a:t> </a:t>
            </a:r>
            <a:r>
              <a:rPr lang="en-US" altLang="zh-TW" sz="2000" u="sng" dirty="0"/>
              <a:t>:</a:t>
            </a:r>
            <a:r>
              <a:rPr lang="zh-TW" altLang="en-US" sz="2000" u="sng" dirty="0"/>
              <a:t> </a:t>
            </a:r>
            <a:endParaRPr lang="en-US" altLang="zh-TW" sz="2000" u="sng" dirty="0"/>
          </a:p>
          <a:p>
            <a:pPr marL="360363" algn="just">
              <a:lnSpc>
                <a:spcPct val="150000"/>
              </a:lnSpc>
            </a:pPr>
            <a:r>
              <a:rPr lang="zh-TW" altLang="en-US" sz="2000" b="1" dirty="0"/>
              <a:t>高速公路</a:t>
            </a:r>
            <a:r>
              <a:rPr lang="zh-TW" altLang="en-US" sz="2000" dirty="0"/>
              <a:t> </a:t>
            </a:r>
            <a:r>
              <a:rPr lang="en-US" altLang="zh-TW" sz="2000" dirty="0"/>
              <a:t>:</a:t>
            </a:r>
            <a:r>
              <a:rPr lang="zh-TW" altLang="en-US" sz="2000" dirty="0"/>
              <a:t> 在已準備好的距離，系統也告知</a:t>
            </a:r>
            <a:r>
              <a:rPr lang="en-US" altLang="zh-TW" sz="2000" dirty="0"/>
              <a:t>“</a:t>
            </a:r>
            <a:r>
              <a:rPr lang="en-US" altLang="zh-TW" sz="2000" b="0" dirty="0">
                <a:solidFill>
                  <a:sysClr val="windowText" lastClr="000000"/>
                </a:solidFill>
              </a:rPr>
              <a:t>Observe environment and merge”</a:t>
            </a:r>
            <a:r>
              <a:rPr lang="zh-TW" altLang="en-US" sz="2000" b="0" dirty="0">
                <a:solidFill>
                  <a:sysClr val="windowText" lastClr="000000"/>
                </a:solidFill>
              </a:rPr>
              <a:t>。若駕駛員沒注意到變道的車輛且繼續切入，則兩輛車就會相撞</a:t>
            </a:r>
            <a:endParaRPr lang="en-US" altLang="zh-TW" sz="2000" dirty="0">
              <a:solidFill>
                <a:sysClr val="windowText" lastClr="000000"/>
              </a:solidFill>
            </a:endParaRPr>
          </a:p>
          <a:p>
            <a:pPr marL="360363" algn="just">
              <a:lnSpc>
                <a:spcPct val="150000"/>
              </a:lnSpc>
            </a:pPr>
            <a:r>
              <a:rPr lang="zh-TW" altLang="en-US" sz="2000" b="1" dirty="0">
                <a:solidFill>
                  <a:sysClr val="windowText" lastClr="000000"/>
                </a:solidFill>
              </a:rPr>
              <a:t>鄉村</a:t>
            </a:r>
            <a:r>
              <a:rPr lang="zh-TW" altLang="en-US" sz="2000" b="1" dirty="0"/>
              <a:t>道路 </a:t>
            </a:r>
            <a:r>
              <a:rPr lang="en-US" altLang="zh-TW" sz="2000" dirty="0"/>
              <a:t>:</a:t>
            </a:r>
            <a:r>
              <a:rPr lang="zh-TW" altLang="en-US" sz="2000" dirty="0"/>
              <a:t> 在已準備好的距離，系統也告知</a:t>
            </a:r>
            <a:r>
              <a:rPr lang="en-US" altLang="zh-TW" sz="2000" dirty="0"/>
              <a:t>”</a:t>
            </a:r>
            <a:r>
              <a:rPr lang="en-US" altLang="zh-TW" sz="2000" b="0" dirty="0">
                <a:solidFill>
                  <a:sysClr val="windowText" lastClr="000000"/>
                </a:solidFill>
              </a:rPr>
              <a:t> Observe environment and turn left”</a:t>
            </a:r>
            <a:r>
              <a:rPr lang="zh-TW" altLang="en-US" sz="2000" b="0" dirty="0">
                <a:solidFill>
                  <a:sysClr val="windowText" lastClr="000000"/>
                </a:solidFill>
              </a:rPr>
              <a:t>。若駕駛員沒注意到後方鳴笛的救護車以及前方突然出現的腳踏車就開始轉彎，這時就會導致碰撞</a:t>
            </a:r>
            <a:endParaRPr lang="en-US" altLang="zh-TW" sz="2000" b="0" dirty="0">
              <a:solidFill>
                <a:sysClr val="windowText" lastClr="000000"/>
              </a:solidFill>
            </a:endParaRPr>
          </a:p>
          <a:p>
            <a:pPr marL="342900" indent="-342900" algn="just">
              <a:lnSpc>
                <a:spcPct val="150000"/>
              </a:lnSpc>
              <a:buFont typeface="Wingdings" panose="05000000000000000000" pitchFamily="2" charset="2"/>
              <a:buChar char="Ø"/>
            </a:pPr>
            <a:r>
              <a:rPr lang="zh-TW" altLang="en-US" sz="2000" b="0" u="sng" dirty="0">
                <a:solidFill>
                  <a:sysClr val="windowText" lastClr="000000"/>
                </a:solidFill>
              </a:rPr>
              <a:t>系統故障</a:t>
            </a:r>
            <a:r>
              <a:rPr lang="en-US" altLang="zh-TW" sz="2000" b="0" u="sng" dirty="0">
                <a:solidFill>
                  <a:sysClr val="windowText" lastClr="000000"/>
                </a:solidFill>
              </a:rPr>
              <a:t>(F)</a:t>
            </a:r>
            <a:r>
              <a:rPr lang="zh-TW" altLang="en-US" sz="2000" b="0" u="sng" dirty="0">
                <a:solidFill>
                  <a:sysClr val="windowText" lastClr="000000"/>
                </a:solidFill>
              </a:rPr>
              <a:t> </a:t>
            </a:r>
            <a:r>
              <a:rPr lang="en-US" altLang="zh-TW" sz="2000" b="0" u="sng" dirty="0">
                <a:solidFill>
                  <a:sysClr val="windowText" lastClr="000000"/>
                </a:solidFill>
              </a:rPr>
              <a:t>:</a:t>
            </a:r>
          </a:p>
          <a:p>
            <a:pPr marL="360363" algn="just">
              <a:lnSpc>
                <a:spcPct val="150000"/>
              </a:lnSpc>
            </a:pPr>
            <a:r>
              <a:rPr lang="zh-TW" altLang="en-US" sz="2000" dirty="0">
                <a:solidFill>
                  <a:sysClr val="windowText" lastClr="000000"/>
                </a:solidFill>
              </a:rPr>
              <a:t>駕駛員在道路上，系統協調了第一</a:t>
            </a:r>
            <a:r>
              <a:rPr lang="en-US" altLang="zh-TW" sz="2000" dirty="0">
                <a:solidFill>
                  <a:sysClr val="windowText" lastClr="000000"/>
                </a:solidFill>
              </a:rPr>
              <a:t>(</a:t>
            </a:r>
            <a:r>
              <a:rPr lang="zh-TW" altLang="en-US" sz="2000" dirty="0">
                <a:solidFill>
                  <a:sysClr val="windowText" lastClr="000000"/>
                </a:solidFill>
              </a:rPr>
              <a:t>尋找夥伴</a:t>
            </a:r>
            <a:r>
              <a:rPr lang="en-US" altLang="zh-TW" sz="2000" dirty="0">
                <a:solidFill>
                  <a:sysClr val="windowText" lastClr="000000"/>
                </a:solidFill>
              </a:rPr>
              <a:t>)</a:t>
            </a:r>
            <a:r>
              <a:rPr lang="zh-TW" altLang="en-US" sz="2000" dirty="0">
                <a:solidFill>
                  <a:sysClr val="windowText" lastClr="000000"/>
                </a:solidFill>
              </a:rPr>
              <a:t>及第二階段</a:t>
            </a:r>
            <a:r>
              <a:rPr lang="en-US" altLang="zh-TW" sz="2000" dirty="0">
                <a:solidFill>
                  <a:sysClr val="windowText" lastClr="000000"/>
                </a:solidFill>
              </a:rPr>
              <a:t>(</a:t>
            </a:r>
            <a:r>
              <a:rPr lang="zh-TW" altLang="en-US" sz="2000" dirty="0">
                <a:solidFill>
                  <a:sysClr val="windowText" lastClr="000000"/>
                </a:solidFill>
              </a:rPr>
              <a:t>準備距離</a:t>
            </a:r>
            <a:r>
              <a:rPr lang="en-US" altLang="zh-TW" sz="2000" dirty="0">
                <a:solidFill>
                  <a:sysClr val="windowText" lastClr="000000"/>
                </a:solidFill>
              </a:rPr>
              <a:t>)</a:t>
            </a:r>
            <a:r>
              <a:rPr lang="zh-TW" altLang="en-US" sz="2000" dirty="0">
                <a:solidFill>
                  <a:sysClr val="windowText" lastClr="000000"/>
                </a:solidFill>
              </a:rPr>
              <a:t>，卻沒有切換到下一階段</a:t>
            </a:r>
            <a:r>
              <a:rPr lang="en-US" altLang="zh-TW" sz="2000" b="0" dirty="0">
                <a:solidFill>
                  <a:sysClr val="windowText" lastClr="000000"/>
                </a:solidFill>
              </a:rPr>
              <a:t>Observe environment and merge/Observe environment and turn left</a:t>
            </a:r>
            <a:r>
              <a:rPr lang="zh-TW" altLang="en-US" sz="2000" b="0" dirty="0">
                <a:solidFill>
                  <a:sysClr val="windowText" lastClr="000000"/>
                </a:solidFill>
              </a:rPr>
              <a:t>，系統卻是故障了</a:t>
            </a:r>
          </a:p>
        </p:txBody>
      </p:sp>
      <p:pic>
        <p:nvPicPr>
          <p:cNvPr id="9" name="圖片 8">
            <a:extLst>
              <a:ext uri="{FF2B5EF4-FFF2-40B4-BE49-F238E27FC236}">
                <a16:creationId xmlns:a16="http://schemas.microsoft.com/office/drawing/2014/main" id="{E91A2C9D-D991-4D5A-1B53-2C3DA5EEA701}"/>
              </a:ext>
            </a:extLst>
          </p:cNvPr>
          <p:cNvPicPr>
            <a:picLocks noChangeAspect="1"/>
          </p:cNvPicPr>
          <p:nvPr/>
        </p:nvPicPr>
        <p:blipFill rotWithShape="1">
          <a:blip r:embed="rId3"/>
          <a:srcRect l="54164"/>
          <a:stretch/>
        </p:blipFill>
        <p:spPr>
          <a:xfrm>
            <a:off x="8973968" y="4512230"/>
            <a:ext cx="3099505" cy="2113891"/>
          </a:xfrm>
          <a:prstGeom prst="rect">
            <a:avLst/>
          </a:prstGeom>
        </p:spPr>
      </p:pic>
    </p:spTree>
    <p:custDataLst>
      <p:tags r:id="rId1"/>
    </p:custDataLst>
    <p:extLst>
      <p:ext uri="{BB962C8B-B14F-4D97-AF65-F5344CB8AC3E}">
        <p14:creationId xmlns:p14="http://schemas.microsoft.com/office/powerpoint/2010/main" val="3445106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3" name="文字方塊 2">
            <a:extLst>
              <a:ext uri="{FF2B5EF4-FFF2-40B4-BE49-F238E27FC236}">
                <a16:creationId xmlns:a16="http://schemas.microsoft.com/office/drawing/2014/main" id="{75E05A6E-D462-8672-31E4-C8DE3BF2D342}"/>
              </a:ext>
            </a:extLst>
          </p:cNvPr>
          <p:cNvSpPr txBox="1"/>
          <p:nvPr/>
        </p:nvSpPr>
        <p:spPr>
          <a:xfrm>
            <a:off x="2204720" y="220537"/>
            <a:ext cx="3544327" cy="461665"/>
          </a:xfrm>
          <a:prstGeom prst="rect">
            <a:avLst/>
          </a:prstGeom>
          <a:noFill/>
        </p:spPr>
        <p:txBody>
          <a:bodyPr wrap="square" rtlCol="0">
            <a:spAutoFit/>
          </a:bodyPr>
          <a:lstStyle/>
          <a:p>
            <a:r>
              <a:rPr lang="zh-TW" altLang="en-US" sz="2400" b="1" dirty="0"/>
              <a:t>實驗程序</a:t>
            </a:r>
          </a:p>
        </p:txBody>
      </p:sp>
      <p:sp>
        <p:nvSpPr>
          <p:cNvPr id="4" name="文字方塊 3">
            <a:extLst>
              <a:ext uri="{FF2B5EF4-FFF2-40B4-BE49-F238E27FC236}">
                <a16:creationId xmlns:a16="http://schemas.microsoft.com/office/drawing/2014/main" id="{449ADBE5-9098-0D08-E35F-C2E23202A97E}"/>
              </a:ext>
            </a:extLst>
          </p:cNvPr>
          <p:cNvSpPr txBox="1"/>
          <p:nvPr/>
        </p:nvSpPr>
        <p:spPr>
          <a:xfrm>
            <a:off x="128730" y="1155535"/>
            <a:ext cx="11934540" cy="142295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先向受測者介紹實驗並簽署同意書</a:t>
            </a:r>
            <a:endParaRPr lang="en-US" altLang="zh-TW" sz="2000" dirty="0"/>
          </a:p>
          <a:p>
            <a:pPr marL="342900" indent="-342900" algn="just">
              <a:lnSpc>
                <a:spcPct val="150000"/>
              </a:lnSpc>
              <a:buFont typeface="Arial" panose="020B0604020202020204" pitchFamily="34" charset="0"/>
              <a:buChar char="•"/>
            </a:pPr>
            <a:r>
              <a:rPr lang="zh-TW" altLang="en-US" sz="2000" dirty="0"/>
              <a:t>受測者的反應會被錄製在影片中，以利做分類</a:t>
            </a:r>
            <a:endParaRPr lang="en-US" altLang="zh-TW" sz="2000" dirty="0"/>
          </a:p>
          <a:p>
            <a:pPr marL="342900" indent="-342900" algn="just">
              <a:lnSpc>
                <a:spcPct val="150000"/>
              </a:lnSpc>
              <a:buFont typeface="Arial" panose="020B0604020202020204" pitchFamily="34" charset="0"/>
              <a:buChar char="•"/>
            </a:pPr>
            <a:r>
              <a:rPr lang="zh-TW" altLang="en-US" sz="2000" dirty="0"/>
              <a:t>受測者將配戴</a:t>
            </a:r>
            <a:r>
              <a:rPr lang="en-US" altLang="zh-TW" sz="2000" dirty="0"/>
              <a:t>EDA(</a:t>
            </a:r>
            <a:r>
              <a:rPr lang="zh-TW" altLang="en-US" sz="2000" dirty="0"/>
              <a:t>紀錄受測者壓力</a:t>
            </a:r>
            <a:r>
              <a:rPr lang="en-US" altLang="zh-TW" sz="2000" dirty="0"/>
              <a:t>)</a:t>
            </a:r>
            <a:r>
              <a:rPr lang="zh-TW" altLang="en-US" sz="2000" dirty="0"/>
              <a:t>和眼動儀</a:t>
            </a:r>
            <a:r>
              <a:rPr lang="en-US" altLang="zh-TW" sz="2000" dirty="0"/>
              <a:t>(</a:t>
            </a:r>
            <a:r>
              <a:rPr lang="zh-TW" altLang="en-US" sz="2000" dirty="0"/>
              <a:t>紀錄受測者的掃視行為</a:t>
            </a:r>
            <a:r>
              <a:rPr lang="en-US" altLang="zh-TW" sz="2000" dirty="0"/>
              <a:t>)</a:t>
            </a:r>
          </a:p>
        </p:txBody>
      </p:sp>
      <p:sp>
        <p:nvSpPr>
          <p:cNvPr id="5" name="文字方塊 4">
            <a:extLst>
              <a:ext uri="{FF2B5EF4-FFF2-40B4-BE49-F238E27FC236}">
                <a16:creationId xmlns:a16="http://schemas.microsoft.com/office/drawing/2014/main" id="{70E35ADE-9609-487F-7F21-D51A669F1410}"/>
              </a:ext>
            </a:extLst>
          </p:cNvPr>
          <p:cNvSpPr txBox="1"/>
          <p:nvPr/>
        </p:nvSpPr>
        <p:spPr>
          <a:xfrm>
            <a:off x="571499" y="2578489"/>
            <a:ext cx="8115301" cy="1422954"/>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zh-TW" altLang="en-US" sz="2000" dirty="0">
                <a:solidFill>
                  <a:schemeClr val="tx1">
                    <a:lumMod val="65000"/>
                    <a:lumOff val="35000"/>
                  </a:schemeClr>
                </a:solidFill>
              </a:rPr>
              <a:t>掃視行為 </a:t>
            </a:r>
            <a:r>
              <a:rPr lang="en-US" altLang="zh-TW" sz="2000" dirty="0">
                <a:solidFill>
                  <a:schemeClr val="tx1">
                    <a:lumMod val="65000"/>
                    <a:lumOff val="35000"/>
                  </a:schemeClr>
                </a:solidFill>
              </a:rPr>
              <a:t>:</a:t>
            </a:r>
            <a:r>
              <a:rPr lang="zh-TW" altLang="en-US" sz="2000" dirty="0">
                <a:solidFill>
                  <a:schemeClr val="tx1">
                    <a:lumMod val="65000"/>
                    <a:lumOff val="35000"/>
                  </a:schemeClr>
                </a:solidFill>
              </a:rPr>
              <a:t> 評估</a:t>
            </a:r>
            <a:r>
              <a:rPr lang="en-US" altLang="zh-TW" sz="2000" dirty="0">
                <a:solidFill>
                  <a:schemeClr val="tx1">
                    <a:lumMod val="65000"/>
                    <a:lumOff val="35000"/>
                  </a:schemeClr>
                </a:solidFill>
              </a:rPr>
              <a:t>HMI</a:t>
            </a:r>
            <a:r>
              <a:rPr lang="zh-TW" altLang="en-US" sz="2000" dirty="0">
                <a:solidFill>
                  <a:schemeClr val="tx1">
                    <a:lumMod val="65000"/>
                    <a:lumOff val="35000"/>
                  </a:schemeClr>
                </a:solidFill>
              </a:rPr>
              <a:t>造成的注意力分散</a:t>
            </a:r>
            <a:endParaRPr lang="en-US" altLang="zh-TW" sz="2000" dirty="0">
              <a:solidFill>
                <a:schemeClr val="tx1">
                  <a:lumMod val="65000"/>
                  <a:lumOff val="35000"/>
                </a:schemeClr>
              </a:solidFill>
            </a:endParaRPr>
          </a:p>
          <a:p>
            <a:pPr marL="342900" indent="-342900" algn="just">
              <a:lnSpc>
                <a:spcPct val="150000"/>
              </a:lnSpc>
              <a:buFont typeface="Wingdings" panose="05000000000000000000" pitchFamily="2" charset="2"/>
              <a:buChar char="Ø"/>
            </a:pPr>
            <a:r>
              <a:rPr lang="zh-TW" altLang="en-US" sz="2000" dirty="0">
                <a:solidFill>
                  <a:schemeClr val="tx1">
                    <a:lumMod val="65000"/>
                    <a:lumOff val="35000"/>
                  </a:schemeClr>
                </a:solidFill>
              </a:rPr>
              <a:t>定義</a:t>
            </a:r>
            <a:r>
              <a:rPr lang="en-US" altLang="zh-TW" sz="2000" dirty="0">
                <a:solidFill>
                  <a:schemeClr val="tx1">
                    <a:lumMod val="65000"/>
                    <a:lumOff val="35000"/>
                  </a:schemeClr>
                </a:solidFill>
              </a:rPr>
              <a:t>AOI(</a:t>
            </a:r>
            <a:r>
              <a:rPr lang="zh-TW" altLang="en-US" sz="2000" dirty="0">
                <a:solidFill>
                  <a:schemeClr val="tx1">
                    <a:lumMod val="65000"/>
                    <a:lumOff val="35000"/>
                  </a:schemeClr>
                </a:solidFill>
              </a:rPr>
              <a:t>感興趣區域</a:t>
            </a:r>
            <a:r>
              <a:rPr lang="en-US" altLang="zh-TW" sz="2000" dirty="0">
                <a:solidFill>
                  <a:schemeClr val="tx1">
                    <a:lumMod val="65000"/>
                    <a:lumOff val="35000"/>
                  </a:schemeClr>
                </a:solidFill>
              </a:rPr>
              <a:t>)</a:t>
            </a:r>
            <a:r>
              <a:rPr lang="zh-TW" altLang="en-US" sz="2000" dirty="0">
                <a:solidFill>
                  <a:schemeClr val="tx1">
                    <a:lumMod val="65000"/>
                    <a:lumOff val="35000"/>
                  </a:schemeClr>
                </a:solidFill>
              </a:rPr>
              <a:t>試</a:t>
            </a:r>
            <a:r>
              <a:rPr lang="en-US" altLang="zh-TW" sz="2000" dirty="0">
                <a:solidFill>
                  <a:schemeClr val="tx1">
                    <a:lumMod val="65000"/>
                    <a:lumOff val="35000"/>
                  </a:schemeClr>
                </a:solidFill>
              </a:rPr>
              <a:t>HMI(HUD</a:t>
            </a:r>
            <a:r>
              <a:rPr lang="zh-TW" altLang="en-US" sz="2000" dirty="0">
                <a:solidFill>
                  <a:schemeClr val="tx1">
                    <a:lumMod val="65000"/>
                    <a:lumOff val="35000"/>
                  </a:schemeClr>
                </a:solidFill>
              </a:rPr>
              <a:t>和</a:t>
            </a:r>
            <a:r>
              <a:rPr lang="en-US" altLang="zh-TW" sz="2000" dirty="0">
                <a:solidFill>
                  <a:schemeClr val="tx1">
                    <a:lumMod val="65000"/>
                    <a:lumOff val="35000"/>
                  </a:schemeClr>
                </a:solidFill>
              </a:rPr>
              <a:t>IC)</a:t>
            </a:r>
            <a:r>
              <a:rPr lang="zh-TW" altLang="en-US" sz="2000" dirty="0">
                <a:solidFill>
                  <a:schemeClr val="tx1">
                    <a:lumMod val="65000"/>
                    <a:lumOff val="35000"/>
                  </a:schemeClr>
                </a:solidFill>
              </a:rPr>
              <a:t>和駕駛相關區域</a:t>
            </a:r>
            <a:r>
              <a:rPr lang="en-US" altLang="zh-TW" sz="2000" dirty="0">
                <a:solidFill>
                  <a:schemeClr val="tx1">
                    <a:lumMod val="65000"/>
                    <a:lumOff val="35000"/>
                  </a:schemeClr>
                </a:solidFill>
              </a:rPr>
              <a:t>(</a:t>
            </a:r>
            <a:r>
              <a:rPr lang="zh-TW" altLang="en-US" sz="2000" dirty="0">
                <a:solidFill>
                  <a:schemeClr val="tx1">
                    <a:lumMod val="65000"/>
                    <a:lumOff val="35000"/>
                  </a:schemeClr>
                </a:solidFill>
              </a:rPr>
              <a:t>切入 </a:t>
            </a:r>
            <a:r>
              <a:rPr lang="en-US" altLang="zh-TW" sz="2000" dirty="0">
                <a:solidFill>
                  <a:schemeClr val="tx1">
                    <a:lumMod val="65000"/>
                    <a:lumOff val="35000"/>
                  </a:schemeClr>
                </a:solidFill>
              </a:rPr>
              <a:t>:</a:t>
            </a:r>
            <a:r>
              <a:rPr lang="zh-TW" altLang="en-US" sz="2000" dirty="0">
                <a:solidFill>
                  <a:schemeClr val="tx1">
                    <a:lumMod val="65000"/>
                    <a:lumOff val="35000"/>
                  </a:schemeClr>
                </a:solidFill>
              </a:rPr>
              <a:t> 前方道路和擋風玻璃左側、左後鏡；左轉 </a:t>
            </a:r>
            <a:r>
              <a:rPr lang="en-US" altLang="zh-TW" sz="2000" dirty="0">
                <a:solidFill>
                  <a:schemeClr val="tx1">
                    <a:lumMod val="65000"/>
                    <a:lumOff val="35000"/>
                  </a:schemeClr>
                </a:solidFill>
              </a:rPr>
              <a:t>:</a:t>
            </a:r>
            <a:r>
              <a:rPr lang="zh-TW" altLang="en-US" sz="2000" dirty="0">
                <a:solidFill>
                  <a:schemeClr val="tx1">
                    <a:lumMod val="65000"/>
                    <a:lumOff val="35000"/>
                  </a:schemeClr>
                </a:solidFill>
              </a:rPr>
              <a:t> 前方道路、左側和右側道路</a:t>
            </a:r>
            <a:r>
              <a:rPr lang="en-US" altLang="zh-TW" sz="2000" dirty="0">
                <a:solidFill>
                  <a:schemeClr val="tx1">
                    <a:lumMod val="65000"/>
                    <a:lumOff val="35000"/>
                  </a:schemeClr>
                </a:solidFill>
              </a:rPr>
              <a:t>)</a:t>
            </a:r>
          </a:p>
        </p:txBody>
      </p:sp>
      <p:sp>
        <p:nvSpPr>
          <p:cNvPr id="6" name="文字方塊 5">
            <a:extLst>
              <a:ext uri="{FF2B5EF4-FFF2-40B4-BE49-F238E27FC236}">
                <a16:creationId xmlns:a16="http://schemas.microsoft.com/office/drawing/2014/main" id="{EAFACB18-BA81-A49C-9E21-01F6B7F4C469}"/>
              </a:ext>
            </a:extLst>
          </p:cNvPr>
          <p:cNvSpPr txBox="1"/>
          <p:nvPr/>
        </p:nvSpPr>
        <p:spPr>
          <a:xfrm>
            <a:off x="128729" y="4001443"/>
            <a:ext cx="11934539" cy="280794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受測者針對被分配到的</a:t>
            </a:r>
            <a:r>
              <a:rPr lang="en-US" altLang="zh-TW" sz="2000" dirty="0"/>
              <a:t>HMI</a:t>
            </a:r>
            <a:r>
              <a:rPr lang="zh-TW" altLang="en-US" sz="2000" dirty="0"/>
              <a:t>進行試駕，而基線組僅會呈現導航和</a:t>
            </a:r>
            <a:r>
              <a:rPr lang="en-US" altLang="zh-TW" sz="2000" dirty="0"/>
              <a:t>IC</a:t>
            </a:r>
            <a:r>
              <a:rPr lang="zh-TW" altLang="en-US" sz="2000" dirty="0"/>
              <a:t>中實際速度的訊息，而模擬場景隨機呈現</a:t>
            </a:r>
            <a:r>
              <a:rPr lang="en-US" altLang="zh-TW" sz="2000" dirty="0"/>
              <a:t>(</a:t>
            </a:r>
            <a:r>
              <a:rPr lang="zh-TW" altLang="en-US" sz="2000" dirty="0"/>
              <a:t>高速公路或鄉村道路</a:t>
            </a:r>
            <a:r>
              <a:rPr lang="en-US" altLang="zh-TW" sz="2000" dirty="0"/>
              <a:t>)</a:t>
            </a:r>
          </a:p>
          <a:p>
            <a:pPr marL="342900" indent="-342900" algn="just">
              <a:lnSpc>
                <a:spcPct val="150000"/>
              </a:lnSpc>
              <a:buFont typeface="Arial" panose="020B0604020202020204" pitchFamily="34" charset="0"/>
              <a:buChar char="•"/>
            </a:pPr>
            <a:r>
              <a:rPr lang="zh-TW" altLang="en-US" sz="2000" dirty="0"/>
              <a:t>接著進行正試模擬，模擬的</a:t>
            </a:r>
            <a:r>
              <a:rPr lang="en-US" altLang="zh-TW" sz="2000" dirty="0"/>
              <a:t>HMI</a:t>
            </a:r>
            <a:r>
              <a:rPr lang="zh-TW" altLang="en-US" sz="2000" dirty="0"/>
              <a:t>及場景與試駕的相同，其中包含了</a:t>
            </a:r>
            <a:r>
              <a:rPr lang="en-US" altLang="zh-TW" sz="2000" dirty="0"/>
              <a:t>14</a:t>
            </a:r>
            <a:r>
              <a:rPr lang="zh-TW" altLang="en-US" sz="2000" dirty="0"/>
              <a:t>次的合作請求及給予合作</a:t>
            </a:r>
            <a:r>
              <a:rPr lang="en-US" altLang="zh-TW" sz="2000" dirty="0"/>
              <a:t>(</a:t>
            </a:r>
            <a:r>
              <a:rPr lang="zh-TW" altLang="en-US" sz="2000" dirty="0"/>
              <a:t>在第</a:t>
            </a:r>
            <a:r>
              <a:rPr lang="en-US" altLang="zh-TW" sz="2000" dirty="0"/>
              <a:t>5</a:t>
            </a:r>
            <a:r>
              <a:rPr lang="zh-TW" altLang="en-US" sz="2000" dirty="0"/>
              <a:t>次發生意外事件</a:t>
            </a:r>
            <a:r>
              <a:rPr lang="en-US" altLang="zh-TW" sz="2000" dirty="0"/>
              <a:t>(UE)</a:t>
            </a:r>
            <a:r>
              <a:rPr lang="zh-TW" altLang="en-US" sz="2000" dirty="0"/>
              <a:t>和第</a:t>
            </a:r>
            <a:r>
              <a:rPr lang="en-US" altLang="zh-TW" sz="2000" dirty="0"/>
              <a:t>10</a:t>
            </a:r>
            <a:r>
              <a:rPr lang="zh-TW" altLang="en-US" sz="2000" dirty="0"/>
              <a:t>次發生系統故障</a:t>
            </a:r>
            <a:r>
              <a:rPr lang="en-US" altLang="zh-TW" sz="2000" dirty="0"/>
              <a:t>(F))</a:t>
            </a:r>
          </a:p>
          <a:p>
            <a:pPr marL="342900" indent="-342900" algn="just">
              <a:lnSpc>
                <a:spcPct val="150000"/>
              </a:lnSpc>
              <a:buFont typeface="Arial" panose="020B0604020202020204" pitchFamily="34" charset="0"/>
              <a:buChar char="•"/>
            </a:pPr>
            <a:r>
              <a:rPr lang="zh-TW" altLang="en-US" sz="2000" dirty="0"/>
              <a:t>在每種情況下，詢問受測者對系統的信任程度</a:t>
            </a:r>
            <a:r>
              <a:rPr lang="en-US" altLang="zh-TW" sz="2000" dirty="0"/>
              <a:t>(0~15</a:t>
            </a:r>
            <a:r>
              <a:rPr lang="zh-TW" altLang="en-US" sz="2000" dirty="0"/>
              <a:t>分低到高</a:t>
            </a:r>
            <a:r>
              <a:rPr lang="en-US" altLang="zh-TW" sz="2000" dirty="0"/>
              <a:t>)</a:t>
            </a:r>
          </a:p>
          <a:p>
            <a:pPr marL="342900" indent="-342900" algn="just">
              <a:lnSpc>
                <a:spcPct val="150000"/>
              </a:lnSpc>
              <a:buFont typeface="Arial" panose="020B0604020202020204" pitchFamily="34" charset="0"/>
              <a:buChar char="•"/>
            </a:pPr>
            <a:r>
              <a:rPr lang="zh-TW" altLang="en-US" sz="2000" dirty="0"/>
              <a:t>在這兩次情況發生後，實驗者對受測者的駕駛行為</a:t>
            </a:r>
            <a:r>
              <a:rPr lang="en-US" altLang="zh-TW" sz="2000" dirty="0"/>
              <a:t>(</a:t>
            </a:r>
            <a:r>
              <a:rPr lang="zh-TW" altLang="en-US" sz="2000" dirty="0"/>
              <a:t>反應的種類及適當性</a:t>
            </a:r>
            <a:r>
              <a:rPr lang="en-US" altLang="zh-TW" sz="2000" dirty="0"/>
              <a:t>)</a:t>
            </a:r>
            <a:r>
              <a:rPr lang="zh-TW" altLang="en-US" sz="2000" dirty="0"/>
              <a:t>進行評分</a:t>
            </a:r>
            <a:endParaRPr lang="en-US" altLang="zh-TW" sz="2000" dirty="0"/>
          </a:p>
        </p:txBody>
      </p:sp>
      <p:pic>
        <p:nvPicPr>
          <p:cNvPr id="8" name="圖片 7">
            <a:extLst>
              <a:ext uri="{FF2B5EF4-FFF2-40B4-BE49-F238E27FC236}">
                <a16:creationId xmlns:a16="http://schemas.microsoft.com/office/drawing/2014/main" id="{DED7526E-F8F0-0BFA-F14B-CFCDFFD79EA9}"/>
              </a:ext>
            </a:extLst>
          </p:cNvPr>
          <p:cNvPicPr>
            <a:picLocks noChangeAspect="1"/>
          </p:cNvPicPr>
          <p:nvPr/>
        </p:nvPicPr>
        <p:blipFill>
          <a:blip r:embed="rId4"/>
          <a:stretch>
            <a:fillRect/>
          </a:stretch>
        </p:blipFill>
        <p:spPr>
          <a:xfrm>
            <a:off x="9129569" y="1242512"/>
            <a:ext cx="2808104" cy="2671953"/>
          </a:xfrm>
          <a:prstGeom prst="rect">
            <a:avLst/>
          </a:prstGeom>
        </p:spPr>
      </p:pic>
      <p:pic>
        <p:nvPicPr>
          <p:cNvPr id="10" name="圖片 9">
            <a:extLst>
              <a:ext uri="{FF2B5EF4-FFF2-40B4-BE49-F238E27FC236}">
                <a16:creationId xmlns:a16="http://schemas.microsoft.com/office/drawing/2014/main" id="{5349EA0C-E8FE-4E9B-72CD-C16438065602}"/>
              </a:ext>
            </a:extLst>
          </p:cNvPr>
          <p:cNvPicPr>
            <a:picLocks noChangeAspect="1"/>
          </p:cNvPicPr>
          <p:nvPr/>
        </p:nvPicPr>
        <p:blipFill>
          <a:blip r:embed="rId5"/>
          <a:stretch>
            <a:fillRect/>
          </a:stretch>
        </p:blipFill>
        <p:spPr>
          <a:xfrm>
            <a:off x="6082969" y="5424397"/>
            <a:ext cx="5854704" cy="455929"/>
          </a:xfrm>
          <a:prstGeom prst="rect">
            <a:avLst/>
          </a:prstGeom>
        </p:spPr>
      </p:pic>
    </p:spTree>
    <p:custDataLst>
      <p:tags r:id="rId1"/>
    </p:custDataLst>
    <p:extLst>
      <p:ext uri="{BB962C8B-B14F-4D97-AF65-F5344CB8AC3E}">
        <p14:creationId xmlns:p14="http://schemas.microsoft.com/office/powerpoint/2010/main" val="80974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3" name="文字方塊 2">
            <a:extLst>
              <a:ext uri="{FF2B5EF4-FFF2-40B4-BE49-F238E27FC236}">
                <a16:creationId xmlns:a16="http://schemas.microsoft.com/office/drawing/2014/main" id="{75E05A6E-D462-8672-31E4-C8DE3BF2D342}"/>
              </a:ext>
            </a:extLst>
          </p:cNvPr>
          <p:cNvSpPr txBox="1"/>
          <p:nvPr/>
        </p:nvSpPr>
        <p:spPr>
          <a:xfrm>
            <a:off x="2204720" y="220537"/>
            <a:ext cx="3544327" cy="461665"/>
          </a:xfrm>
          <a:prstGeom prst="rect">
            <a:avLst/>
          </a:prstGeom>
          <a:noFill/>
        </p:spPr>
        <p:txBody>
          <a:bodyPr wrap="square" rtlCol="0">
            <a:spAutoFit/>
          </a:bodyPr>
          <a:lstStyle/>
          <a:p>
            <a:r>
              <a:rPr lang="zh-TW" altLang="en-US" sz="2400" b="1" dirty="0"/>
              <a:t>實驗設計</a:t>
            </a:r>
          </a:p>
        </p:txBody>
      </p:sp>
      <p:sp>
        <p:nvSpPr>
          <p:cNvPr id="4" name="文字方塊 3">
            <a:extLst>
              <a:ext uri="{FF2B5EF4-FFF2-40B4-BE49-F238E27FC236}">
                <a16:creationId xmlns:a16="http://schemas.microsoft.com/office/drawing/2014/main" id="{449ADBE5-9098-0D08-E35F-C2E23202A97E}"/>
              </a:ext>
            </a:extLst>
          </p:cNvPr>
          <p:cNvSpPr txBox="1"/>
          <p:nvPr/>
        </p:nvSpPr>
        <p:spPr>
          <a:xfrm>
            <a:off x="128730" y="1155535"/>
            <a:ext cx="7654061" cy="234628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自變項 </a:t>
            </a:r>
            <a:r>
              <a:rPr lang="en-US" altLang="zh-TW" sz="2000" dirty="0"/>
              <a:t>:</a:t>
            </a:r>
            <a:r>
              <a:rPr lang="zh-TW" altLang="en-US" sz="2000" dirty="0"/>
              <a:t> 呈現位置</a:t>
            </a:r>
            <a:r>
              <a:rPr lang="en-US" altLang="zh-TW" sz="2000" dirty="0"/>
              <a:t>(HUD</a:t>
            </a:r>
            <a:r>
              <a:rPr lang="zh-TW" altLang="en-US" sz="2000" dirty="0"/>
              <a:t>、</a:t>
            </a:r>
            <a:r>
              <a:rPr lang="en-US" altLang="zh-TW" sz="2000" dirty="0"/>
              <a:t>IC)</a:t>
            </a:r>
            <a:r>
              <a:rPr lang="zh-TW" altLang="en-US" sz="2000" dirty="0"/>
              <a:t>、呈現方式</a:t>
            </a:r>
            <a:r>
              <a:rPr lang="en-US" altLang="zh-TW" sz="2000" dirty="0"/>
              <a:t>(</a:t>
            </a:r>
            <a:r>
              <a:rPr lang="zh-TW" altLang="en-US" sz="2000" dirty="0"/>
              <a:t>動態、靜態</a:t>
            </a:r>
            <a:r>
              <a:rPr lang="en-US" altLang="zh-TW" sz="2000" dirty="0"/>
              <a:t>)</a:t>
            </a:r>
          </a:p>
          <a:p>
            <a:pPr marL="342900" indent="-342900" algn="just">
              <a:lnSpc>
                <a:spcPct val="150000"/>
              </a:lnSpc>
              <a:buFont typeface="Arial" panose="020B0604020202020204" pitchFamily="34" charset="0"/>
              <a:buChar char="•"/>
            </a:pPr>
            <a:r>
              <a:rPr lang="zh-TW" altLang="en-US" sz="2000" dirty="0"/>
              <a:t>依變項 </a:t>
            </a:r>
            <a:r>
              <a:rPr lang="en-US" altLang="zh-TW" sz="2000" dirty="0"/>
              <a:t>:</a:t>
            </a:r>
            <a:r>
              <a:rPr lang="zh-TW" altLang="en-US" sz="2000" dirty="0"/>
              <a:t> </a:t>
            </a:r>
            <a:endParaRPr lang="en-US" altLang="zh-TW" sz="2000" dirty="0"/>
          </a:p>
          <a:p>
            <a:pPr marL="622300" indent="-261938" algn="just">
              <a:lnSpc>
                <a:spcPct val="150000"/>
              </a:lnSpc>
              <a:buFont typeface="Wingdings" panose="05000000000000000000" pitchFamily="2" charset="2"/>
              <a:buChar char="Ø"/>
            </a:pPr>
            <a:r>
              <a:rPr lang="en-US" altLang="zh-TW" sz="2000" dirty="0"/>
              <a:t>HMI</a:t>
            </a:r>
            <a:r>
              <a:rPr lang="zh-TW" altLang="en-US" sz="2000" dirty="0"/>
              <a:t>的評估 </a:t>
            </a:r>
            <a:r>
              <a:rPr lang="en-US" altLang="zh-TW" sz="2000" dirty="0"/>
              <a:t>(</a:t>
            </a:r>
            <a:r>
              <a:rPr lang="zh-TW" altLang="en-US" sz="2000" dirty="0"/>
              <a:t>意外事件、駕駛員反應、掃視行為、系統故障</a:t>
            </a:r>
            <a:r>
              <a:rPr lang="en-US" altLang="zh-TW" sz="2000" dirty="0"/>
              <a:t>)</a:t>
            </a:r>
          </a:p>
          <a:p>
            <a:pPr marL="622300" indent="-261938" algn="just">
              <a:lnSpc>
                <a:spcPct val="150000"/>
              </a:lnSpc>
              <a:buFont typeface="Wingdings" panose="05000000000000000000" pitchFamily="2" charset="2"/>
              <a:buChar char="Ø"/>
            </a:pPr>
            <a:r>
              <a:rPr lang="zh-TW" altLang="en-US" sz="2000" dirty="0"/>
              <a:t>駕駛員的壓力測試</a:t>
            </a:r>
            <a:endParaRPr lang="en-US" altLang="zh-TW" sz="2000" dirty="0"/>
          </a:p>
          <a:p>
            <a:pPr marL="622300" indent="-261938" algn="just">
              <a:lnSpc>
                <a:spcPct val="150000"/>
              </a:lnSpc>
              <a:buFont typeface="Wingdings" panose="05000000000000000000" pitchFamily="2" charset="2"/>
              <a:buChar char="Ø"/>
            </a:pPr>
            <a:r>
              <a:rPr lang="zh-TW" altLang="en-US" sz="2000" dirty="0"/>
              <a:t>系統信任度</a:t>
            </a:r>
            <a:endParaRPr lang="en-US" altLang="zh-TW" sz="2000" dirty="0"/>
          </a:p>
        </p:txBody>
      </p:sp>
    </p:spTree>
    <p:custDataLst>
      <p:tags r:id="rId1"/>
    </p:custDataLst>
    <p:extLst>
      <p:ext uri="{BB962C8B-B14F-4D97-AF65-F5344CB8AC3E}">
        <p14:creationId xmlns:p14="http://schemas.microsoft.com/office/powerpoint/2010/main" val="381692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30068AFD-F4FD-0498-16FA-62DFD8A18AD0}"/>
              </a:ext>
            </a:extLst>
          </p:cNvPr>
          <p:cNvSpPr txBox="1"/>
          <p:nvPr/>
        </p:nvSpPr>
        <p:spPr>
          <a:xfrm>
            <a:off x="2204720" y="220537"/>
            <a:ext cx="3544327" cy="461665"/>
          </a:xfrm>
          <a:prstGeom prst="rect">
            <a:avLst/>
          </a:prstGeom>
          <a:noFill/>
        </p:spPr>
        <p:txBody>
          <a:bodyPr wrap="square" rtlCol="0">
            <a:spAutoFit/>
          </a:bodyPr>
          <a:lstStyle/>
          <a:p>
            <a:r>
              <a:rPr lang="zh-TW" altLang="en-US" sz="2400" b="1" dirty="0"/>
              <a:t>操作確認</a:t>
            </a:r>
          </a:p>
        </p:txBody>
      </p:sp>
      <p:sp>
        <p:nvSpPr>
          <p:cNvPr id="4" name="文字方塊 3">
            <a:extLst>
              <a:ext uri="{FF2B5EF4-FFF2-40B4-BE49-F238E27FC236}">
                <a16:creationId xmlns:a16="http://schemas.microsoft.com/office/drawing/2014/main" id="{C500803D-0805-4334-0484-7688A55EFA7F}"/>
              </a:ext>
            </a:extLst>
          </p:cNvPr>
          <p:cNvSpPr txBox="1"/>
          <p:nvPr/>
        </p:nvSpPr>
        <p:spPr>
          <a:xfrm>
            <a:off x="128730" y="1155535"/>
            <a:ext cx="11588990"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兩種情況</a:t>
            </a:r>
            <a:r>
              <a:rPr lang="en-US" altLang="zh-TW" sz="2000" dirty="0"/>
              <a:t>(</a:t>
            </a:r>
            <a:r>
              <a:rPr lang="zh-TW" altLang="en-US" sz="2000" dirty="0"/>
              <a:t>請求合作、授予合作</a:t>
            </a:r>
            <a:r>
              <a:rPr lang="en-US" altLang="zh-TW" sz="2000" dirty="0"/>
              <a:t>)</a:t>
            </a:r>
            <a:r>
              <a:rPr lang="zh-TW" altLang="en-US" sz="2000" dirty="0"/>
              <a:t>對</a:t>
            </a:r>
            <a:r>
              <a:rPr lang="en-US" altLang="zh-TW" sz="2000" dirty="0"/>
              <a:t>HMI</a:t>
            </a:r>
            <a:r>
              <a:rPr lang="zh-TW" altLang="en-US" sz="2000" dirty="0"/>
              <a:t>的理解性進行評級，表明在熟悉系統後，</a:t>
            </a:r>
            <a:r>
              <a:rPr lang="en-US" altLang="zh-TW" sz="2000" dirty="0"/>
              <a:t>HMI</a:t>
            </a:r>
            <a:r>
              <a:rPr lang="zh-TW" altLang="en-US" sz="2000" dirty="0"/>
              <a:t>之間沒有差異</a:t>
            </a:r>
            <a:endParaRPr lang="en-US" altLang="zh-TW" sz="2000" dirty="0"/>
          </a:p>
          <a:p>
            <a:pPr marL="342900" indent="-342900" algn="just">
              <a:lnSpc>
                <a:spcPct val="150000"/>
              </a:lnSpc>
              <a:buFont typeface="Arial" panose="020B0604020202020204" pitchFamily="34" charset="0"/>
              <a:buChar char="•"/>
            </a:pPr>
            <a:r>
              <a:rPr lang="zh-TW" altLang="en-US" sz="2000" dirty="0"/>
              <a:t>由於實驗前都已告知所有呈現方式、位置，所以被評為</a:t>
            </a:r>
            <a:r>
              <a:rPr lang="en-US" altLang="zh-TW" sz="2000" dirty="0"/>
              <a:t>”</a:t>
            </a:r>
            <a:r>
              <a:rPr lang="zh-TW" altLang="en-US" sz="2000" dirty="0"/>
              <a:t>非常容易理解</a:t>
            </a:r>
            <a:r>
              <a:rPr lang="en-US" altLang="zh-TW" sz="2000" dirty="0"/>
              <a:t>“</a:t>
            </a:r>
          </a:p>
        </p:txBody>
      </p:sp>
    </p:spTree>
    <p:custDataLst>
      <p:tags r:id="rId1"/>
    </p:custDataLst>
    <p:extLst>
      <p:ext uri="{BB962C8B-B14F-4D97-AF65-F5344CB8AC3E}">
        <p14:creationId xmlns:p14="http://schemas.microsoft.com/office/powerpoint/2010/main" val="96206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702EA510-428A-ADD2-18C8-7A1127A5F675}"/>
              </a:ext>
            </a:extLst>
          </p:cNvPr>
          <p:cNvSpPr txBox="1"/>
          <p:nvPr/>
        </p:nvSpPr>
        <p:spPr>
          <a:xfrm>
            <a:off x="2204720" y="220537"/>
            <a:ext cx="3544327" cy="461665"/>
          </a:xfrm>
          <a:prstGeom prst="rect">
            <a:avLst/>
          </a:prstGeom>
          <a:noFill/>
        </p:spPr>
        <p:txBody>
          <a:bodyPr wrap="square" rtlCol="0">
            <a:spAutoFit/>
          </a:bodyPr>
          <a:lstStyle/>
          <a:p>
            <a:r>
              <a:rPr lang="en-US" altLang="zh-TW" sz="2400" b="1" dirty="0"/>
              <a:t>EDA</a:t>
            </a:r>
            <a:endParaRPr lang="zh-TW" altLang="en-US" sz="2400" b="1" dirty="0"/>
          </a:p>
        </p:txBody>
      </p:sp>
      <p:pic>
        <p:nvPicPr>
          <p:cNvPr id="5" name="圖片 4">
            <a:extLst>
              <a:ext uri="{FF2B5EF4-FFF2-40B4-BE49-F238E27FC236}">
                <a16:creationId xmlns:a16="http://schemas.microsoft.com/office/drawing/2014/main" id="{B392B21C-5DF2-6679-2E15-8AC417E6C6A2}"/>
              </a:ext>
            </a:extLst>
          </p:cNvPr>
          <p:cNvPicPr>
            <a:picLocks noChangeAspect="1"/>
          </p:cNvPicPr>
          <p:nvPr/>
        </p:nvPicPr>
        <p:blipFill rotWithShape="1">
          <a:blip r:embed="rId4"/>
          <a:srcRect r="49520"/>
          <a:stretch/>
        </p:blipFill>
        <p:spPr>
          <a:xfrm>
            <a:off x="7453238" y="1801300"/>
            <a:ext cx="4478168" cy="2939877"/>
          </a:xfrm>
          <a:prstGeom prst="rect">
            <a:avLst/>
          </a:prstGeom>
        </p:spPr>
      </p:pic>
      <p:sp>
        <p:nvSpPr>
          <p:cNvPr id="7" name="文字方塊 6">
            <a:extLst>
              <a:ext uri="{FF2B5EF4-FFF2-40B4-BE49-F238E27FC236}">
                <a16:creationId xmlns:a16="http://schemas.microsoft.com/office/drawing/2014/main" id="{636642F7-FB41-C100-DCA1-54924594DF59}"/>
              </a:ext>
            </a:extLst>
          </p:cNvPr>
          <p:cNvSpPr txBox="1"/>
          <p:nvPr/>
        </p:nvSpPr>
        <p:spPr>
          <a:xfrm>
            <a:off x="128730" y="1155535"/>
            <a:ext cx="11588990"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以階段一和階段二</a:t>
            </a:r>
            <a:r>
              <a:rPr lang="en-US" altLang="zh-TW" sz="2000" dirty="0"/>
              <a:t>(</a:t>
            </a:r>
            <a:r>
              <a:rPr lang="zh-TW" altLang="en-US" sz="2000" dirty="0"/>
              <a:t>基線的測量</a:t>
            </a:r>
            <a:r>
              <a:rPr lang="en-US" altLang="zh-TW" sz="2000" dirty="0"/>
              <a:t>)</a:t>
            </a:r>
            <a:r>
              <a:rPr lang="zh-TW" altLang="en-US" sz="2000" dirty="0"/>
              <a:t>和階段四</a:t>
            </a:r>
            <a:r>
              <a:rPr lang="en-US" altLang="zh-TW" sz="2000" dirty="0"/>
              <a:t>(</a:t>
            </a:r>
            <a:r>
              <a:rPr lang="zh-TW" altLang="en-US" sz="2000" dirty="0"/>
              <a:t> </a:t>
            </a:r>
            <a:r>
              <a:rPr lang="en-US" altLang="zh-TW" sz="2000" dirty="0"/>
              <a:t>HMI</a:t>
            </a:r>
            <a:r>
              <a:rPr lang="zh-TW" altLang="en-US" sz="2000" dirty="0"/>
              <a:t>的測量</a:t>
            </a:r>
            <a:r>
              <a:rPr lang="en-US" altLang="zh-TW" sz="2000" dirty="0"/>
              <a:t>)</a:t>
            </a:r>
            <a:r>
              <a:rPr lang="zh-TW" altLang="en-US" sz="2000" dirty="0"/>
              <a:t>中發生意外事件或系統限制的最大值的平均值的差異來分析</a:t>
            </a:r>
            <a:r>
              <a:rPr lang="en-US" altLang="zh-TW" sz="2000" dirty="0"/>
              <a:t>EDA( EDA</a:t>
            </a:r>
            <a:r>
              <a:rPr lang="zh-TW" altLang="en-US" sz="2000" dirty="0"/>
              <a:t>振福</a:t>
            </a:r>
            <a:r>
              <a:rPr lang="en-US" altLang="zh-TW" sz="2000" dirty="0"/>
              <a:t>)</a:t>
            </a:r>
          </a:p>
        </p:txBody>
      </p:sp>
      <p:sp>
        <p:nvSpPr>
          <p:cNvPr id="8" name="文字方塊 7">
            <a:extLst>
              <a:ext uri="{FF2B5EF4-FFF2-40B4-BE49-F238E27FC236}">
                <a16:creationId xmlns:a16="http://schemas.microsoft.com/office/drawing/2014/main" id="{61BCB195-7B9B-C341-719C-77C624320FC5}"/>
              </a:ext>
            </a:extLst>
          </p:cNvPr>
          <p:cNvSpPr txBox="1"/>
          <p:nvPr/>
        </p:nvSpPr>
        <p:spPr>
          <a:xfrm>
            <a:off x="128730" y="2262439"/>
            <a:ext cx="7212596"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a:t>
            </a:r>
            <a:r>
              <a:rPr lang="en-US" altLang="zh-TW" sz="2000" dirty="0"/>
              <a:t>1</a:t>
            </a:r>
            <a:r>
              <a:rPr lang="zh-TW" altLang="en-US" sz="2000" dirty="0"/>
              <a:t>、</a:t>
            </a:r>
            <a:r>
              <a:rPr lang="en-US" altLang="zh-TW" sz="2000" dirty="0"/>
              <a:t>2</a:t>
            </a:r>
            <a:r>
              <a:rPr lang="zh-TW" altLang="en-US" sz="2000" dirty="0"/>
              <a:t>、</a:t>
            </a:r>
            <a:r>
              <a:rPr lang="en-US" altLang="zh-TW" sz="2000" dirty="0"/>
              <a:t>4</a:t>
            </a:r>
            <a:r>
              <a:rPr lang="zh-TW" altLang="en-US" sz="2000" dirty="0"/>
              <a:t>、</a:t>
            </a:r>
            <a:r>
              <a:rPr lang="en-US" altLang="zh-TW" sz="2000" dirty="0"/>
              <a:t>5</a:t>
            </a:r>
            <a:r>
              <a:rPr lang="zh-TW" altLang="en-US" sz="2000" dirty="0"/>
              <a:t>、</a:t>
            </a:r>
            <a:r>
              <a:rPr lang="en-US" altLang="zh-TW" sz="2000" dirty="0"/>
              <a:t>7</a:t>
            </a:r>
            <a:r>
              <a:rPr lang="zh-TW" altLang="en-US" sz="2000" dirty="0"/>
              <a:t>中是</a:t>
            </a:r>
            <a:r>
              <a:rPr lang="zh-TW" altLang="en-US" sz="2000" u="sng" dirty="0"/>
              <a:t>沒有系統限制</a:t>
            </a:r>
            <a:r>
              <a:rPr lang="en-US" altLang="zh-TW" sz="2000" u="sng" dirty="0"/>
              <a:t>(NE)</a:t>
            </a:r>
            <a:r>
              <a:rPr lang="zh-TW" altLang="en-US" sz="2000" dirty="0"/>
              <a:t>的情況下，振幅明顯低於發生意外事件的情況</a:t>
            </a:r>
            <a:endParaRPr lang="en-US" altLang="zh-TW" sz="2000" dirty="0"/>
          </a:p>
        </p:txBody>
      </p:sp>
      <p:sp>
        <p:nvSpPr>
          <p:cNvPr id="9" name="文字方塊 8">
            <a:extLst>
              <a:ext uri="{FF2B5EF4-FFF2-40B4-BE49-F238E27FC236}">
                <a16:creationId xmlns:a16="http://schemas.microsoft.com/office/drawing/2014/main" id="{7D82AFF8-8007-D438-5272-A8AA9AC8B36F}"/>
              </a:ext>
            </a:extLst>
          </p:cNvPr>
          <p:cNvSpPr txBox="1"/>
          <p:nvPr/>
        </p:nvSpPr>
        <p:spPr>
          <a:xfrm>
            <a:off x="808971" y="3311062"/>
            <a:ext cx="6441887" cy="961289"/>
          </a:xfrm>
          <a:prstGeom prst="rect">
            <a:avLst/>
          </a:prstGeom>
          <a:noFill/>
        </p:spPr>
        <p:txBody>
          <a:bodyPr wrap="square" rtlCol="0">
            <a:spAutoFit/>
          </a:bodyPr>
          <a:lstStyle/>
          <a:p>
            <a:pPr algn="just">
              <a:lnSpc>
                <a:spcPct val="150000"/>
              </a:lnSpc>
            </a:pPr>
            <a:r>
              <a:rPr lang="en-US" altLang="zh-TW" sz="2000" dirty="0"/>
              <a:t>(</a:t>
            </a:r>
            <a:r>
              <a:rPr lang="zh-TW" altLang="en-US" sz="2000" dirty="0"/>
              <a:t>切入</a:t>
            </a:r>
            <a:r>
              <a:rPr lang="en-US" altLang="zh-TW" sz="2000" dirty="0"/>
              <a:t>)</a:t>
            </a:r>
            <a:r>
              <a:rPr lang="zh-TW" altLang="en-US" sz="2000" dirty="0"/>
              <a:t> </a:t>
            </a:r>
            <a:r>
              <a:rPr lang="en-US" altLang="zh-TW" sz="2000" dirty="0"/>
              <a:t>NE-m</a:t>
            </a:r>
            <a:r>
              <a:rPr lang="zh-TW" altLang="en-US" sz="2000" dirty="0"/>
              <a:t>與</a:t>
            </a:r>
            <a:r>
              <a:rPr lang="en-US" altLang="zh-TW" sz="2000" dirty="0"/>
              <a:t>UE-m</a:t>
            </a:r>
            <a:r>
              <a:rPr lang="zh-TW" altLang="en-US" sz="2000" dirty="0"/>
              <a:t> 相比 </a:t>
            </a:r>
            <a:r>
              <a:rPr lang="en-US" altLang="zh-TW" sz="2000" dirty="0"/>
              <a:t>:</a:t>
            </a:r>
            <a:r>
              <a:rPr lang="zh-TW" altLang="en-US" sz="2000" dirty="0"/>
              <a:t> </a:t>
            </a:r>
            <a:r>
              <a:rPr lang="en-US" altLang="zh-TW" sz="2000" dirty="0"/>
              <a:t>F(6,306)=7.27 , p&lt;0.001</a:t>
            </a:r>
          </a:p>
          <a:p>
            <a:pPr algn="just">
              <a:lnSpc>
                <a:spcPct val="150000"/>
              </a:lnSpc>
            </a:pPr>
            <a:r>
              <a:rPr lang="en-US" altLang="zh-TW" sz="2000" dirty="0"/>
              <a:t>(</a:t>
            </a:r>
            <a:r>
              <a:rPr lang="zh-TW" altLang="en-US" sz="2000" dirty="0"/>
              <a:t>左轉</a:t>
            </a:r>
            <a:r>
              <a:rPr lang="en-US" altLang="zh-TW" sz="2000" dirty="0"/>
              <a:t>)</a:t>
            </a:r>
            <a:r>
              <a:rPr lang="zh-TW" altLang="en-US" sz="2000" dirty="0"/>
              <a:t> </a:t>
            </a:r>
            <a:r>
              <a:rPr lang="en-US" altLang="zh-TW" sz="2000" dirty="0"/>
              <a:t>NE-</a:t>
            </a:r>
            <a:r>
              <a:rPr lang="en-US" altLang="zh-TW" sz="2000" dirty="0" err="1"/>
              <a:t>tl</a:t>
            </a:r>
            <a:r>
              <a:rPr lang="zh-TW" altLang="en-US" sz="2000" dirty="0"/>
              <a:t>與</a:t>
            </a:r>
            <a:r>
              <a:rPr lang="en-US" altLang="zh-TW" sz="2000" dirty="0"/>
              <a:t>UE-</a:t>
            </a:r>
            <a:r>
              <a:rPr lang="en-US" altLang="zh-TW" sz="2000" dirty="0" err="1"/>
              <a:t>tl</a:t>
            </a:r>
            <a:r>
              <a:rPr lang="zh-TW" altLang="en-US" sz="2000" dirty="0"/>
              <a:t> 相比 </a:t>
            </a:r>
            <a:r>
              <a:rPr lang="en-US" altLang="zh-TW" sz="2000" dirty="0"/>
              <a:t>:</a:t>
            </a:r>
            <a:r>
              <a:rPr lang="zh-TW" altLang="en-US" sz="2000" dirty="0"/>
              <a:t> </a:t>
            </a:r>
            <a:r>
              <a:rPr lang="en-US" altLang="zh-TW" sz="2000" dirty="0"/>
              <a:t>F(6,306)=45.14 , p &lt; 0.001</a:t>
            </a:r>
          </a:p>
        </p:txBody>
      </p:sp>
      <p:sp>
        <p:nvSpPr>
          <p:cNvPr id="10" name="箭號: 向右 9">
            <a:extLst>
              <a:ext uri="{FF2B5EF4-FFF2-40B4-BE49-F238E27FC236}">
                <a16:creationId xmlns:a16="http://schemas.microsoft.com/office/drawing/2014/main" id="{B411934C-3B1E-FB94-481B-A07BC6927CAD}"/>
              </a:ext>
            </a:extLst>
          </p:cNvPr>
          <p:cNvSpPr/>
          <p:nvPr/>
        </p:nvSpPr>
        <p:spPr>
          <a:xfrm>
            <a:off x="292111" y="3634273"/>
            <a:ext cx="40494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3DB1D1B3-291F-FE66-9EF4-3E6F07FD2166}"/>
              </a:ext>
            </a:extLst>
          </p:cNvPr>
          <p:cNvSpPr txBox="1"/>
          <p:nvPr/>
        </p:nvSpPr>
        <p:spPr>
          <a:xfrm>
            <a:off x="128730" y="4741177"/>
            <a:ext cx="11802676"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a:t>
            </a:r>
            <a:r>
              <a:rPr lang="en-US" altLang="zh-TW" sz="2000" dirty="0"/>
              <a:t>NE</a:t>
            </a:r>
            <a:r>
              <a:rPr lang="zh-TW" altLang="en-US" sz="2000" dirty="0"/>
              <a:t>和</a:t>
            </a:r>
            <a:r>
              <a:rPr lang="en-US" altLang="zh-TW" sz="2000" dirty="0"/>
              <a:t>F</a:t>
            </a:r>
            <a:r>
              <a:rPr lang="zh-TW" altLang="en-US" sz="2000" dirty="0"/>
              <a:t>的情況下，</a:t>
            </a:r>
            <a:r>
              <a:rPr lang="en-US" altLang="zh-TW" sz="2000" dirty="0"/>
              <a:t>EDA</a:t>
            </a:r>
            <a:r>
              <a:rPr lang="zh-TW" altLang="en-US" sz="2000" dirty="0"/>
              <a:t>沒有振幅的變化</a:t>
            </a:r>
            <a:endParaRPr lang="en-US" altLang="zh-TW" sz="2000" dirty="0"/>
          </a:p>
          <a:p>
            <a:pPr marL="342900" indent="-342900" algn="just">
              <a:lnSpc>
                <a:spcPct val="150000"/>
              </a:lnSpc>
              <a:buFont typeface="Arial" panose="020B0604020202020204" pitchFamily="34" charset="0"/>
              <a:buChar char="•"/>
            </a:pPr>
            <a:r>
              <a:rPr lang="zh-TW" altLang="en-US" sz="2000" dirty="0"/>
              <a:t>在意外事件</a:t>
            </a:r>
            <a:r>
              <a:rPr lang="en-US" altLang="zh-TW" sz="2000" dirty="0"/>
              <a:t>(UE)</a:t>
            </a:r>
            <a:r>
              <a:rPr lang="zh-TW" altLang="en-US" sz="2000" dirty="0"/>
              <a:t>和系統故障</a:t>
            </a:r>
            <a:r>
              <a:rPr lang="en-US" altLang="zh-TW" sz="2000" dirty="0"/>
              <a:t>(F)</a:t>
            </a:r>
            <a:r>
              <a:rPr lang="zh-TW" altLang="en-US" sz="2000" dirty="0"/>
              <a:t>的情況下，</a:t>
            </a:r>
            <a:r>
              <a:rPr lang="en-US" altLang="zh-TW" sz="2000" dirty="0"/>
              <a:t>HMI</a:t>
            </a:r>
            <a:r>
              <a:rPr lang="zh-TW" altLang="en-US" sz="2000" dirty="0"/>
              <a:t>之間沒有差異。</a:t>
            </a:r>
            <a:r>
              <a:rPr lang="zh-TW" altLang="en-US" sz="2000" b="1" dirty="0"/>
              <a:t>表明，</a:t>
            </a:r>
            <a:r>
              <a:rPr lang="en-US" altLang="zh-TW" sz="2000" b="1" dirty="0"/>
              <a:t>HMI</a:t>
            </a:r>
            <a:r>
              <a:rPr lang="zh-TW" altLang="en-US" sz="2000" b="1" dirty="0"/>
              <a:t>設計不會造成駕駛員的壓力</a:t>
            </a:r>
            <a:endParaRPr lang="en-US" altLang="zh-TW" sz="2000" b="1" dirty="0"/>
          </a:p>
        </p:txBody>
      </p:sp>
    </p:spTree>
    <p:custDataLst>
      <p:tags r:id="rId1"/>
    </p:custDataLst>
    <p:extLst>
      <p:ext uri="{BB962C8B-B14F-4D97-AF65-F5344CB8AC3E}">
        <p14:creationId xmlns:p14="http://schemas.microsoft.com/office/powerpoint/2010/main" val="86227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pic>
        <p:nvPicPr>
          <p:cNvPr id="3" name="圖片 2">
            <a:extLst>
              <a:ext uri="{FF2B5EF4-FFF2-40B4-BE49-F238E27FC236}">
                <a16:creationId xmlns:a16="http://schemas.microsoft.com/office/drawing/2014/main" id="{7283373A-8DA7-DD13-B0B9-8E7C0CF01269}"/>
              </a:ext>
            </a:extLst>
          </p:cNvPr>
          <p:cNvPicPr>
            <a:picLocks noChangeAspect="1"/>
          </p:cNvPicPr>
          <p:nvPr/>
        </p:nvPicPr>
        <p:blipFill rotWithShape="1">
          <a:blip r:embed="rId4"/>
          <a:srcRect l="49520"/>
          <a:stretch/>
        </p:blipFill>
        <p:spPr>
          <a:xfrm>
            <a:off x="7596487" y="2655416"/>
            <a:ext cx="4334919" cy="2845835"/>
          </a:xfrm>
          <a:prstGeom prst="rect">
            <a:avLst/>
          </a:prstGeom>
        </p:spPr>
      </p:pic>
      <p:sp>
        <p:nvSpPr>
          <p:cNvPr id="4" name="文字方塊 3">
            <a:extLst>
              <a:ext uri="{FF2B5EF4-FFF2-40B4-BE49-F238E27FC236}">
                <a16:creationId xmlns:a16="http://schemas.microsoft.com/office/drawing/2014/main" id="{09BCF2D3-728D-578A-7127-23404FFB6BA7}"/>
              </a:ext>
            </a:extLst>
          </p:cNvPr>
          <p:cNvSpPr txBox="1"/>
          <p:nvPr/>
        </p:nvSpPr>
        <p:spPr>
          <a:xfrm>
            <a:off x="2204720" y="220537"/>
            <a:ext cx="3544327" cy="461665"/>
          </a:xfrm>
          <a:prstGeom prst="rect">
            <a:avLst/>
          </a:prstGeom>
          <a:noFill/>
        </p:spPr>
        <p:txBody>
          <a:bodyPr wrap="square" rtlCol="0">
            <a:spAutoFit/>
          </a:bodyPr>
          <a:lstStyle/>
          <a:p>
            <a:r>
              <a:rPr lang="zh-TW" altLang="en-US" sz="2400" b="1" dirty="0"/>
              <a:t>系統信任</a:t>
            </a:r>
          </a:p>
        </p:txBody>
      </p:sp>
      <p:sp>
        <p:nvSpPr>
          <p:cNvPr id="5" name="文字方塊 4">
            <a:extLst>
              <a:ext uri="{FF2B5EF4-FFF2-40B4-BE49-F238E27FC236}">
                <a16:creationId xmlns:a16="http://schemas.microsoft.com/office/drawing/2014/main" id="{75156254-6FDB-DC7A-9F8E-AB2DB1ECAB82}"/>
              </a:ext>
            </a:extLst>
          </p:cNvPr>
          <p:cNvSpPr txBox="1"/>
          <p:nvPr/>
        </p:nvSpPr>
        <p:spPr>
          <a:xfrm>
            <a:off x="128730" y="1155535"/>
            <a:ext cx="11588990"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受測者在每種情況下都對系統產生高度信任。在切入及左轉之間沒有顯著差異</a:t>
            </a:r>
            <a:endParaRPr lang="en-US" altLang="zh-TW" sz="2000" dirty="0"/>
          </a:p>
          <a:p>
            <a:pPr marL="342900" indent="-342900" algn="just">
              <a:lnSpc>
                <a:spcPct val="150000"/>
              </a:lnSpc>
              <a:buFont typeface="Arial" panose="020B0604020202020204" pitchFamily="34" charset="0"/>
              <a:buChar char="•"/>
            </a:pPr>
            <a:r>
              <a:rPr lang="zh-TW" altLang="en-US" sz="2000" dirty="0"/>
              <a:t>在有系統限制的情況下 </a:t>
            </a:r>
            <a:r>
              <a:rPr lang="en-US" altLang="zh-TW" sz="2000" dirty="0"/>
              <a:t>(3</a:t>
            </a:r>
            <a:r>
              <a:rPr lang="zh-TW" altLang="en-US" sz="2000" dirty="0"/>
              <a:t>事件</a:t>
            </a:r>
            <a:r>
              <a:rPr lang="en-US" altLang="zh-TW" sz="2000" dirty="0"/>
              <a:t> : UE</a:t>
            </a:r>
            <a:r>
              <a:rPr lang="zh-TW" altLang="en-US" sz="2000" dirty="0"/>
              <a:t>；</a:t>
            </a:r>
            <a:r>
              <a:rPr lang="en-US" altLang="zh-TW" sz="2000" dirty="0"/>
              <a:t>6</a:t>
            </a:r>
            <a:r>
              <a:rPr lang="zh-TW" altLang="en-US" sz="2000" dirty="0"/>
              <a:t>事件</a:t>
            </a:r>
            <a:r>
              <a:rPr lang="en-US" altLang="zh-TW" sz="2000" dirty="0"/>
              <a:t> : F)</a:t>
            </a:r>
            <a:r>
              <a:rPr lang="zh-TW" altLang="en-US" sz="2000" dirty="0"/>
              <a:t>的信任度下降，但之後信任度又增加</a:t>
            </a:r>
            <a:endParaRPr lang="en-US" altLang="zh-TW" sz="2000" dirty="0"/>
          </a:p>
        </p:txBody>
      </p:sp>
      <p:sp>
        <p:nvSpPr>
          <p:cNvPr id="8" name="文字方塊 7">
            <a:extLst>
              <a:ext uri="{FF2B5EF4-FFF2-40B4-BE49-F238E27FC236}">
                <a16:creationId xmlns:a16="http://schemas.microsoft.com/office/drawing/2014/main" id="{34F5A59D-73FC-27F4-D247-EA5B2A7FD430}"/>
              </a:ext>
            </a:extLst>
          </p:cNvPr>
          <p:cNvSpPr txBox="1"/>
          <p:nvPr/>
        </p:nvSpPr>
        <p:spPr>
          <a:xfrm>
            <a:off x="128730" y="2197124"/>
            <a:ext cx="7212596"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 </a:t>
            </a:r>
            <a:r>
              <a:rPr lang="en-US" altLang="zh-TW" sz="2000" dirty="0"/>
              <a:t>UE-m</a:t>
            </a:r>
            <a:r>
              <a:rPr lang="zh-TW" altLang="en-US" sz="2000" dirty="0"/>
              <a:t> 和 </a:t>
            </a:r>
            <a:r>
              <a:rPr lang="en-US" altLang="zh-TW" sz="2000" dirty="0"/>
              <a:t>UE-</a:t>
            </a:r>
            <a:r>
              <a:rPr lang="en-US" altLang="zh-TW" sz="2000" dirty="0" err="1"/>
              <a:t>tl</a:t>
            </a:r>
            <a:r>
              <a:rPr lang="zh-TW" altLang="en-US" sz="2000" dirty="0"/>
              <a:t> 時，對系統的信任度明顯低於其他情況</a:t>
            </a:r>
            <a:endParaRPr lang="en-US" altLang="zh-TW" sz="2000" dirty="0"/>
          </a:p>
        </p:txBody>
      </p:sp>
      <p:sp>
        <p:nvSpPr>
          <p:cNvPr id="9" name="文字方塊 8">
            <a:extLst>
              <a:ext uri="{FF2B5EF4-FFF2-40B4-BE49-F238E27FC236}">
                <a16:creationId xmlns:a16="http://schemas.microsoft.com/office/drawing/2014/main" id="{61D3A7C5-9F6A-749B-8097-A458E91DB593}"/>
              </a:ext>
            </a:extLst>
          </p:cNvPr>
          <p:cNvSpPr txBox="1"/>
          <p:nvPr/>
        </p:nvSpPr>
        <p:spPr>
          <a:xfrm>
            <a:off x="899439" y="2842363"/>
            <a:ext cx="6441887" cy="961289"/>
          </a:xfrm>
          <a:prstGeom prst="rect">
            <a:avLst/>
          </a:prstGeom>
          <a:noFill/>
        </p:spPr>
        <p:txBody>
          <a:bodyPr wrap="square" rtlCol="0">
            <a:spAutoFit/>
          </a:bodyPr>
          <a:lstStyle/>
          <a:p>
            <a:pPr algn="just">
              <a:lnSpc>
                <a:spcPct val="150000"/>
              </a:lnSpc>
            </a:pPr>
            <a:r>
              <a:rPr lang="en-US" altLang="zh-TW" sz="2000" dirty="0"/>
              <a:t>(</a:t>
            </a:r>
            <a:r>
              <a:rPr lang="zh-TW" altLang="en-US" sz="2000" dirty="0"/>
              <a:t>切入</a:t>
            </a:r>
            <a:r>
              <a:rPr lang="en-US" altLang="zh-TW" sz="2000" dirty="0"/>
              <a:t>)</a:t>
            </a:r>
            <a:r>
              <a:rPr lang="zh-TW" altLang="en-US" sz="2000" dirty="0"/>
              <a:t> </a:t>
            </a:r>
            <a:r>
              <a:rPr lang="en-US" altLang="zh-TW" sz="2000" dirty="0"/>
              <a:t>UE-m</a:t>
            </a:r>
            <a:r>
              <a:rPr lang="zh-TW" altLang="en-US" sz="2000" dirty="0"/>
              <a:t> </a:t>
            </a:r>
            <a:r>
              <a:rPr lang="en-US" altLang="zh-TW" sz="2000" dirty="0"/>
              <a:t>:</a:t>
            </a:r>
            <a:r>
              <a:rPr lang="zh-TW" altLang="en-US" sz="2000" dirty="0"/>
              <a:t> </a:t>
            </a:r>
            <a:r>
              <a:rPr lang="en-US" altLang="zh-TW" sz="2000" dirty="0"/>
              <a:t>F(2,78)=54.37 , p&lt;0.001</a:t>
            </a:r>
          </a:p>
          <a:p>
            <a:pPr algn="just">
              <a:lnSpc>
                <a:spcPct val="150000"/>
              </a:lnSpc>
            </a:pPr>
            <a:r>
              <a:rPr lang="en-US" altLang="zh-TW" sz="2000" dirty="0"/>
              <a:t>(</a:t>
            </a:r>
            <a:r>
              <a:rPr lang="zh-TW" altLang="en-US" sz="2000" dirty="0"/>
              <a:t>左轉</a:t>
            </a:r>
            <a:r>
              <a:rPr lang="en-US" altLang="zh-TW" sz="2000" dirty="0"/>
              <a:t>)</a:t>
            </a:r>
            <a:r>
              <a:rPr lang="zh-TW" altLang="en-US" sz="2000" dirty="0"/>
              <a:t> </a:t>
            </a:r>
            <a:r>
              <a:rPr lang="en-US" altLang="zh-TW" sz="2000" dirty="0"/>
              <a:t>UE-</a:t>
            </a:r>
            <a:r>
              <a:rPr lang="en-US" altLang="zh-TW" sz="2000" dirty="0" err="1"/>
              <a:t>tl</a:t>
            </a:r>
            <a:r>
              <a:rPr lang="zh-TW" altLang="en-US" sz="2000" dirty="0"/>
              <a:t>  </a:t>
            </a:r>
            <a:r>
              <a:rPr lang="en-US" altLang="zh-TW" sz="2000" dirty="0"/>
              <a:t>:</a:t>
            </a:r>
            <a:r>
              <a:rPr lang="zh-TW" altLang="en-US" sz="2000" dirty="0"/>
              <a:t> </a:t>
            </a:r>
            <a:r>
              <a:rPr lang="en-US" altLang="zh-TW" sz="2000" dirty="0"/>
              <a:t>F(2,82)=24.19 , p &lt; 0.001</a:t>
            </a:r>
          </a:p>
        </p:txBody>
      </p:sp>
      <p:sp>
        <p:nvSpPr>
          <p:cNvPr id="10" name="箭號: 向右 9">
            <a:extLst>
              <a:ext uri="{FF2B5EF4-FFF2-40B4-BE49-F238E27FC236}">
                <a16:creationId xmlns:a16="http://schemas.microsoft.com/office/drawing/2014/main" id="{08DAF69A-6978-3041-7C83-5A3B0DD96174}"/>
              </a:ext>
            </a:extLst>
          </p:cNvPr>
          <p:cNvSpPr/>
          <p:nvPr/>
        </p:nvSpPr>
        <p:spPr>
          <a:xfrm>
            <a:off x="382579" y="3165574"/>
            <a:ext cx="40494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CAC2D408-FD87-80EF-D81D-051713B382B0}"/>
              </a:ext>
            </a:extLst>
          </p:cNvPr>
          <p:cNvSpPr txBox="1"/>
          <p:nvPr/>
        </p:nvSpPr>
        <p:spPr>
          <a:xfrm>
            <a:off x="585931" y="3869220"/>
            <a:ext cx="6690081" cy="499624"/>
          </a:xfrm>
          <a:prstGeom prst="rect">
            <a:avLst/>
          </a:prstGeom>
          <a:noFill/>
        </p:spPr>
        <p:txBody>
          <a:bodyPr wrap="square" rtlCol="0">
            <a:spAutoFit/>
          </a:bodyPr>
          <a:lstStyle/>
          <a:p>
            <a:pPr algn="just">
              <a:lnSpc>
                <a:spcPct val="150000"/>
              </a:lnSpc>
            </a:pPr>
            <a:r>
              <a:rPr lang="zh-TW" altLang="en-US" sz="2000" b="1" dirty="0"/>
              <a:t>在 </a:t>
            </a:r>
            <a:r>
              <a:rPr lang="en-US" altLang="zh-TW" sz="2000" b="1" dirty="0"/>
              <a:t>UE-m</a:t>
            </a:r>
            <a:r>
              <a:rPr lang="zh-TW" altLang="en-US" sz="2000" b="1" dirty="0"/>
              <a:t> 和 </a:t>
            </a:r>
            <a:r>
              <a:rPr lang="en-US" altLang="zh-TW" sz="2000" b="1" dirty="0"/>
              <a:t>UE-</a:t>
            </a:r>
            <a:r>
              <a:rPr lang="en-US" altLang="zh-TW" sz="2000" b="1" dirty="0" err="1"/>
              <a:t>tl</a:t>
            </a:r>
            <a:r>
              <a:rPr lang="zh-TW" altLang="en-US" sz="2000" b="1" dirty="0"/>
              <a:t> 時，對系統的信任度明顯低於其他情況</a:t>
            </a:r>
            <a:endParaRPr lang="en-US" altLang="zh-TW" sz="2000" b="1" dirty="0"/>
          </a:p>
        </p:txBody>
      </p:sp>
      <p:sp>
        <p:nvSpPr>
          <p:cNvPr id="12" name="文字方塊 11">
            <a:extLst>
              <a:ext uri="{FF2B5EF4-FFF2-40B4-BE49-F238E27FC236}">
                <a16:creationId xmlns:a16="http://schemas.microsoft.com/office/drawing/2014/main" id="{BC28A76A-01C0-C940-95F8-29E66A1B2541}"/>
              </a:ext>
            </a:extLst>
          </p:cNvPr>
          <p:cNvSpPr txBox="1"/>
          <p:nvPr/>
        </p:nvSpPr>
        <p:spPr>
          <a:xfrm>
            <a:off x="899439" y="4993818"/>
            <a:ext cx="6441887" cy="961289"/>
          </a:xfrm>
          <a:prstGeom prst="rect">
            <a:avLst/>
          </a:prstGeom>
          <a:noFill/>
        </p:spPr>
        <p:txBody>
          <a:bodyPr wrap="square" rtlCol="0">
            <a:spAutoFit/>
          </a:bodyPr>
          <a:lstStyle/>
          <a:p>
            <a:pPr algn="just">
              <a:lnSpc>
                <a:spcPct val="150000"/>
              </a:lnSpc>
            </a:pPr>
            <a:r>
              <a:rPr lang="en-US" altLang="zh-TW" sz="2000" dirty="0"/>
              <a:t>(</a:t>
            </a:r>
            <a:r>
              <a:rPr lang="zh-TW" altLang="en-US" sz="2000" dirty="0"/>
              <a:t>切入</a:t>
            </a:r>
            <a:r>
              <a:rPr lang="en-US" altLang="zh-TW" sz="2000" dirty="0"/>
              <a:t>)</a:t>
            </a:r>
            <a:r>
              <a:rPr lang="zh-TW" altLang="en-US" sz="2000" dirty="0"/>
              <a:t> </a:t>
            </a:r>
            <a:r>
              <a:rPr lang="en-US" altLang="zh-TW" sz="2000" dirty="0"/>
              <a:t>NE-m</a:t>
            </a:r>
            <a:r>
              <a:rPr lang="zh-TW" altLang="en-US" sz="2000" dirty="0"/>
              <a:t>與</a:t>
            </a:r>
            <a:r>
              <a:rPr lang="en-US" altLang="zh-TW" sz="2000" dirty="0"/>
              <a:t>F-m</a:t>
            </a:r>
            <a:r>
              <a:rPr lang="zh-TW" altLang="en-US" sz="2000" dirty="0"/>
              <a:t> 相比 </a:t>
            </a:r>
            <a:r>
              <a:rPr lang="en-US" altLang="zh-TW" sz="2000" dirty="0"/>
              <a:t>:</a:t>
            </a:r>
            <a:r>
              <a:rPr lang="zh-TW" altLang="en-US" sz="2000" dirty="0"/>
              <a:t> </a:t>
            </a:r>
            <a:r>
              <a:rPr lang="en-US" altLang="zh-TW" sz="2000" dirty="0"/>
              <a:t>F(2,26)=2.83 , p=0.077</a:t>
            </a:r>
          </a:p>
          <a:p>
            <a:pPr algn="just">
              <a:lnSpc>
                <a:spcPct val="150000"/>
              </a:lnSpc>
            </a:pPr>
            <a:r>
              <a:rPr lang="en-US" altLang="zh-TW" sz="2000" dirty="0"/>
              <a:t>(</a:t>
            </a:r>
            <a:r>
              <a:rPr lang="zh-TW" altLang="en-US" sz="2000" dirty="0"/>
              <a:t>左轉</a:t>
            </a:r>
            <a:r>
              <a:rPr lang="en-US" altLang="zh-TW" sz="2000" dirty="0"/>
              <a:t>)</a:t>
            </a:r>
            <a:r>
              <a:rPr lang="zh-TW" altLang="en-US" sz="2000" dirty="0"/>
              <a:t> </a:t>
            </a:r>
            <a:r>
              <a:rPr lang="en-US" altLang="zh-TW" sz="2000" dirty="0"/>
              <a:t>NE-</a:t>
            </a:r>
            <a:r>
              <a:rPr lang="en-US" altLang="zh-TW" sz="2000" dirty="0" err="1"/>
              <a:t>tl</a:t>
            </a:r>
            <a:r>
              <a:rPr lang="zh-TW" altLang="en-US" sz="2000" dirty="0"/>
              <a:t>與</a:t>
            </a:r>
            <a:r>
              <a:rPr lang="en-US" altLang="zh-TW" sz="2000" dirty="0"/>
              <a:t>F-</a:t>
            </a:r>
            <a:r>
              <a:rPr lang="en-US" altLang="zh-TW" sz="2000" dirty="0" err="1"/>
              <a:t>tl</a:t>
            </a:r>
            <a:r>
              <a:rPr lang="zh-TW" altLang="en-US" sz="2000" dirty="0"/>
              <a:t> 相比 </a:t>
            </a:r>
            <a:r>
              <a:rPr lang="en-US" altLang="zh-TW" sz="2000" dirty="0"/>
              <a:t>:</a:t>
            </a:r>
            <a:r>
              <a:rPr lang="zh-TW" altLang="en-US" sz="2000" dirty="0"/>
              <a:t> </a:t>
            </a:r>
            <a:r>
              <a:rPr lang="en-US" altLang="zh-TW" sz="2000" dirty="0"/>
              <a:t>F(2,50)=10.77 , p &lt; 0.001</a:t>
            </a:r>
          </a:p>
        </p:txBody>
      </p:sp>
      <p:sp>
        <p:nvSpPr>
          <p:cNvPr id="13" name="文字方塊 12">
            <a:extLst>
              <a:ext uri="{FF2B5EF4-FFF2-40B4-BE49-F238E27FC236}">
                <a16:creationId xmlns:a16="http://schemas.microsoft.com/office/drawing/2014/main" id="{1A266B5F-ACEA-B327-0392-7C5D862E359F}"/>
              </a:ext>
            </a:extLst>
          </p:cNvPr>
          <p:cNvSpPr txBox="1"/>
          <p:nvPr/>
        </p:nvSpPr>
        <p:spPr>
          <a:xfrm>
            <a:off x="128730" y="4476500"/>
            <a:ext cx="7212596"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對系統的信任在</a:t>
            </a:r>
            <a:r>
              <a:rPr lang="en-US" altLang="zh-TW" sz="2000" dirty="0"/>
              <a:t>NE</a:t>
            </a:r>
            <a:r>
              <a:rPr lang="zh-TW" altLang="en-US" sz="2000" dirty="0"/>
              <a:t>與</a:t>
            </a:r>
            <a:r>
              <a:rPr lang="en-US" altLang="zh-TW" sz="2000" dirty="0"/>
              <a:t>F</a:t>
            </a:r>
            <a:r>
              <a:rPr lang="zh-TW" altLang="en-US" sz="2000" dirty="0"/>
              <a:t>之間都有下降的趨勢，左轉較明顯</a:t>
            </a:r>
            <a:endParaRPr lang="en-US" altLang="zh-TW" sz="2000" dirty="0"/>
          </a:p>
        </p:txBody>
      </p:sp>
      <p:sp>
        <p:nvSpPr>
          <p:cNvPr id="14" name="文字方塊 13">
            <a:extLst>
              <a:ext uri="{FF2B5EF4-FFF2-40B4-BE49-F238E27FC236}">
                <a16:creationId xmlns:a16="http://schemas.microsoft.com/office/drawing/2014/main" id="{BA3D020C-C4DC-670C-DADA-B61EAA217011}"/>
              </a:ext>
            </a:extLst>
          </p:cNvPr>
          <p:cNvSpPr txBox="1"/>
          <p:nvPr/>
        </p:nvSpPr>
        <p:spPr>
          <a:xfrm>
            <a:off x="128730" y="6081175"/>
            <a:ext cx="11802676"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TW" sz="2000" dirty="0"/>
              <a:t>HMI</a:t>
            </a:r>
            <a:r>
              <a:rPr lang="zh-TW" altLang="en-US" sz="2000" dirty="0"/>
              <a:t>之間沒有顯著差異</a:t>
            </a:r>
            <a:endParaRPr lang="en-US" altLang="zh-TW" sz="2000" b="1" dirty="0"/>
          </a:p>
        </p:txBody>
      </p:sp>
    </p:spTree>
    <p:custDataLst>
      <p:tags r:id="rId1"/>
    </p:custDataLst>
    <p:extLst>
      <p:ext uri="{BB962C8B-B14F-4D97-AF65-F5344CB8AC3E}">
        <p14:creationId xmlns:p14="http://schemas.microsoft.com/office/powerpoint/2010/main" val="52099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188B802C-4D9C-192E-3F00-D61C9AC301A8}"/>
              </a:ext>
            </a:extLst>
          </p:cNvPr>
          <p:cNvSpPr txBox="1"/>
          <p:nvPr/>
        </p:nvSpPr>
        <p:spPr>
          <a:xfrm>
            <a:off x="2204720" y="220537"/>
            <a:ext cx="4248331" cy="461665"/>
          </a:xfrm>
          <a:prstGeom prst="rect">
            <a:avLst/>
          </a:prstGeom>
          <a:noFill/>
        </p:spPr>
        <p:txBody>
          <a:bodyPr wrap="square" rtlCol="0">
            <a:spAutoFit/>
          </a:bodyPr>
          <a:lstStyle/>
          <a:p>
            <a:r>
              <a:rPr lang="en-US" altLang="zh-TW" sz="2400" b="1" dirty="0"/>
              <a:t>HMI</a:t>
            </a:r>
            <a:r>
              <a:rPr lang="zh-TW" altLang="en-US" sz="2400" b="1" dirty="0"/>
              <a:t>的評估 </a:t>
            </a:r>
            <a:r>
              <a:rPr lang="en-US" altLang="zh-TW" sz="2400" b="1" dirty="0"/>
              <a:t>-</a:t>
            </a:r>
            <a:r>
              <a:rPr lang="zh-TW" altLang="en-US" sz="2400" b="1" dirty="0"/>
              <a:t> 意外事件</a:t>
            </a:r>
            <a:r>
              <a:rPr lang="en-US" altLang="zh-TW" sz="2400" b="1" dirty="0"/>
              <a:t>(UE)</a:t>
            </a:r>
            <a:endParaRPr lang="zh-TW" altLang="en-US" sz="2400" b="1" dirty="0"/>
          </a:p>
        </p:txBody>
      </p:sp>
      <p:pic>
        <p:nvPicPr>
          <p:cNvPr id="5" name="圖片 4">
            <a:extLst>
              <a:ext uri="{FF2B5EF4-FFF2-40B4-BE49-F238E27FC236}">
                <a16:creationId xmlns:a16="http://schemas.microsoft.com/office/drawing/2014/main" id="{326BDEC0-6BE6-3D0B-69E9-6DFE85B3CCFD}"/>
              </a:ext>
            </a:extLst>
          </p:cNvPr>
          <p:cNvPicPr>
            <a:picLocks noChangeAspect="1"/>
          </p:cNvPicPr>
          <p:nvPr/>
        </p:nvPicPr>
        <p:blipFill rotWithShape="1">
          <a:blip r:embed="rId4"/>
          <a:srcRect l="2650"/>
          <a:stretch/>
        </p:blipFill>
        <p:spPr>
          <a:xfrm>
            <a:off x="6613073" y="2335198"/>
            <a:ext cx="5311777" cy="3299746"/>
          </a:xfrm>
          <a:prstGeom prst="rect">
            <a:avLst/>
          </a:prstGeom>
        </p:spPr>
      </p:pic>
      <p:sp>
        <p:nvSpPr>
          <p:cNvPr id="6" name="文字方塊 5">
            <a:extLst>
              <a:ext uri="{FF2B5EF4-FFF2-40B4-BE49-F238E27FC236}">
                <a16:creationId xmlns:a16="http://schemas.microsoft.com/office/drawing/2014/main" id="{808DDA08-14DB-2EF8-6564-CD4FDE42C7A6}"/>
              </a:ext>
            </a:extLst>
          </p:cNvPr>
          <p:cNvSpPr txBox="1"/>
          <p:nvPr/>
        </p:nvSpPr>
        <p:spPr>
          <a:xfrm>
            <a:off x="128730" y="1155535"/>
            <a:ext cx="11588990"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如果駕駛員沒有及時對突發事件做出反應，則碰撞是不可避免的</a:t>
            </a:r>
            <a:endParaRPr lang="en-US" altLang="zh-TW" sz="2000" dirty="0"/>
          </a:p>
        </p:txBody>
      </p:sp>
      <p:sp>
        <p:nvSpPr>
          <p:cNvPr id="9" name="文字方塊 8">
            <a:extLst>
              <a:ext uri="{FF2B5EF4-FFF2-40B4-BE49-F238E27FC236}">
                <a16:creationId xmlns:a16="http://schemas.microsoft.com/office/drawing/2014/main" id="{72218B22-DF4C-5883-5783-AE32482408D9}"/>
              </a:ext>
            </a:extLst>
          </p:cNvPr>
          <p:cNvSpPr txBox="1"/>
          <p:nvPr/>
        </p:nvSpPr>
        <p:spPr>
          <a:xfrm>
            <a:off x="128730" y="2370656"/>
            <a:ext cx="6198324" cy="142295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t>在</a:t>
            </a:r>
            <a:r>
              <a:rPr lang="en-US" altLang="zh-TW" sz="2000" dirty="0"/>
              <a:t>UE-m</a:t>
            </a:r>
            <a:r>
              <a:rPr lang="zh-TW" altLang="en-US" sz="2000" dirty="0"/>
              <a:t>情況下，基線的碰撞率佔</a:t>
            </a:r>
            <a:r>
              <a:rPr lang="en-US" altLang="zh-TW" sz="2000" dirty="0"/>
              <a:t>80%</a:t>
            </a:r>
          </a:p>
          <a:p>
            <a:pPr marL="342900" indent="-342900" algn="just">
              <a:lnSpc>
                <a:spcPct val="150000"/>
              </a:lnSpc>
              <a:buFont typeface="Arial" panose="020B0604020202020204" pitchFamily="34" charset="0"/>
              <a:buChar char="•"/>
            </a:pPr>
            <a:r>
              <a:rPr lang="zh-TW" altLang="en-US" sz="2000" dirty="0"/>
              <a:t>在</a:t>
            </a:r>
            <a:r>
              <a:rPr lang="en-US" altLang="zh-TW" sz="2000" dirty="0"/>
              <a:t>UE-</a:t>
            </a:r>
            <a:r>
              <a:rPr lang="en-US" altLang="zh-TW" sz="2000" dirty="0" err="1"/>
              <a:t>tl</a:t>
            </a:r>
            <a:r>
              <a:rPr lang="zh-TW" altLang="en-US" sz="2000" dirty="0"/>
              <a:t> 情況下，</a:t>
            </a:r>
            <a:r>
              <a:rPr lang="en-US" altLang="zh-TW" sz="2000" dirty="0"/>
              <a:t>IC</a:t>
            </a:r>
            <a:r>
              <a:rPr lang="zh-TW" altLang="en-US" sz="2000" dirty="0"/>
              <a:t>的碰撞率比基線高</a:t>
            </a:r>
            <a:endParaRPr lang="en-US" altLang="zh-TW" sz="2000" dirty="0"/>
          </a:p>
          <a:p>
            <a:pPr marL="342900" indent="-342900" algn="just">
              <a:lnSpc>
                <a:spcPct val="150000"/>
              </a:lnSpc>
              <a:buFont typeface="Arial" panose="020B0604020202020204" pitchFamily="34" charset="0"/>
              <a:buChar char="•"/>
            </a:pPr>
            <a:r>
              <a:rPr lang="en-US" altLang="zh-TW" sz="2000" dirty="0"/>
              <a:t>UE-m </a:t>
            </a:r>
            <a:r>
              <a:rPr lang="zh-TW" altLang="en-US" sz="2000" dirty="0"/>
              <a:t>和 </a:t>
            </a:r>
            <a:r>
              <a:rPr lang="en-US" altLang="zh-TW" sz="2000" dirty="0"/>
              <a:t>UE-</a:t>
            </a:r>
            <a:r>
              <a:rPr lang="en-US" altLang="zh-TW" sz="2000" dirty="0" err="1"/>
              <a:t>tl</a:t>
            </a:r>
            <a:r>
              <a:rPr lang="zh-TW" altLang="en-US" sz="2000" dirty="0"/>
              <a:t> 之間沒有顯著差異</a:t>
            </a:r>
            <a:endParaRPr lang="en-US" altLang="zh-TW" sz="2000" dirty="0"/>
          </a:p>
        </p:txBody>
      </p:sp>
      <p:grpSp>
        <p:nvGrpSpPr>
          <p:cNvPr id="14" name="群組 13">
            <a:extLst>
              <a:ext uri="{FF2B5EF4-FFF2-40B4-BE49-F238E27FC236}">
                <a16:creationId xmlns:a16="http://schemas.microsoft.com/office/drawing/2014/main" id="{00D09349-870D-CA71-34D5-30CEA9E62C45}"/>
              </a:ext>
            </a:extLst>
          </p:cNvPr>
          <p:cNvGrpSpPr/>
          <p:nvPr/>
        </p:nvGrpSpPr>
        <p:grpSpPr>
          <a:xfrm>
            <a:off x="128730" y="4494059"/>
            <a:ext cx="6198324" cy="1537090"/>
            <a:chOff x="128730" y="3984167"/>
            <a:chExt cx="6198324" cy="1537090"/>
          </a:xfrm>
        </p:grpSpPr>
        <p:sp>
          <p:nvSpPr>
            <p:cNvPr id="10" name="文字方塊 9">
              <a:extLst>
                <a:ext uri="{FF2B5EF4-FFF2-40B4-BE49-F238E27FC236}">
                  <a16:creationId xmlns:a16="http://schemas.microsoft.com/office/drawing/2014/main" id="{D3F035C3-7525-7098-9ECE-2F5A36440211}"/>
                </a:ext>
              </a:extLst>
            </p:cNvPr>
            <p:cNvSpPr txBox="1"/>
            <p:nvPr/>
          </p:nvSpPr>
          <p:spPr>
            <a:xfrm>
              <a:off x="128730" y="3984167"/>
              <a:ext cx="6198324" cy="961289"/>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t>在</a:t>
              </a:r>
              <a:r>
                <a:rPr lang="en-US" altLang="zh-TW" sz="2000" dirty="0"/>
                <a:t>UE-m</a:t>
              </a:r>
              <a:r>
                <a:rPr lang="zh-TW" altLang="en-US" sz="2000" dirty="0"/>
                <a:t>情況下，靜態</a:t>
              </a:r>
              <a:r>
                <a:rPr lang="en-US" altLang="zh-TW" sz="2000" dirty="0"/>
                <a:t>HMI</a:t>
              </a:r>
              <a:r>
                <a:rPr lang="zh-TW" altLang="en-US" sz="2000" dirty="0"/>
                <a:t>比動態</a:t>
              </a:r>
              <a:r>
                <a:rPr lang="en-US" altLang="zh-TW" sz="2000" dirty="0"/>
                <a:t>HMI</a:t>
              </a:r>
              <a:r>
                <a:rPr lang="zh-TW" altLang="en-US" sz="2000" dirty="0"/>
                <a:t>的碰撞率高，但在</a:t>
              </a:r>
              <a:r>
                <a:rPr lang="en-US" altLang="zh-TW" sz="2000" dirty="0"/>
                <a:t>UE-</a:t>
              </a:r>
              <a:r>
                <a:rPr lang="en-US" altLang="zh-TW" sz="2000" dirty="0" err="1"/>
                <a:t>tl</a:t>
              </a:r>
              <a:r>
                <a:rPr lang="en-US" altLang="zh-TW" sz="2000" dirty="0"/>
                <a:t> </a:t>
              </a:r>
              <a:r>
                <a:rPr lang="zh-TW" altLang="en-US" sz="2000" dirty="0"/>
                <a:t>情況下則沒有</a:t>
              </a:r>
              <a:endParaRPr lang="en-US" altLang="zh-TW" sz="2000" dirty="0"/>
            </a:p>
          </p:txBody>
        </p:sp>
        <mc:AlternateContent xmlns:mc="http://schemas.openxmlformats.org/markup-compatibility/2006">
          <mc:Choice xmlns:a14="http://schemas.microsoft.com/office/drawing/2010/main" Requires="a14">
            <p:sp>
              <p:nvSpPr>
                <p:cNvPr id="11" name="文字方塊 10">
                  <a:extLst>
                    <a:ext uri="{FF2B5EF4-FFF2-40B4-BE49-F238E27FC236}">
                      <a16:creationId xmlns:a16="http://schemas.microsoft.com/office/drawing/2014/main" id="{5896820B-09AC-34EB-22B0-3B490126DD19}"/>
                    </a:ext>
                  </a:extLst>
                </p:cNvPr>
                <p:cNvSpPr txBox="1"/>
                <p:nvPr/>
              </p:nvSpPr>
              <p:spPr>
                <a:xfrm>
                  <a:off x="1101012" y="5125052"/>
                  <a:ext cx="3357137" cy="307777"/>
                </a:xfrm>
                <a:prstGeom prst="rect">
                  <a:avLst/>
                </a:prstGeom>
                <a:noFill/>
              </p:spPr>
              <p:txBody>
                <a:bodyPr wrap="none" lIns="0" tIns="0" rIns="0" bIns="0" rtlCol="0">
                  <a:spAutoFit/>
                </a:bodyPr>
                <a:lstStyle/>
                <a:p>
                  <a14:m>
                    <m:oMath xmlns:m="http://schemas.openxmlformats.org/officeDocument/2006/math">
                      <m:sSup>
                        <m:sSupPr>
                          <m:ctrlPr>
                            <a:rPr lang="en-US" altLang="zh-TW" sz="2000" i="1" smtClean="0">
                              <a:latin typeface="Cambria Math" panose="02040503050406030204" pitchFamily="18" charset="0"/>
                            </a:rPr>
                          </m:ctrlPr>
                        </m:sSupPr>
                        <m:e>
                          <m:r>
                            <a:rPr lang="zh-TW" altLang="en-US" sz="2000" i="1" smtClean="0">
                              <a:latin typeface="Cambria Math" panose="02040503050406030204" pitchFamily="18" charset="0"/>
                            </a:rPr>
                            <m:t>𝜒</m:t>
                          </m:r>
                        </m:e>
                        <m:sup>
                          <m:r>
                            <a:rPr lang="en-US" altLang="zh-TW" sz="2000" i="1">
                              <a:latin typeface="Cambria Math" panose="02040503050406030204" pitchFamily="18" charset="0"/>
                            </a:rPr>
                            <m:t>2</m:t>
                          </m:r>
                        </m:sup>
                      </m:sSup>
                      <m:r>
                        <a:rPr lang="zh-TW" altLang="en-US" sz="2000" i="1">
                          <a:latin typeface="Cambria Math" panose="02040503050406030204" pitchFamily="18" charset="0"/>
                        </a:rPr>
                        <m:t> </m:t>
                      </m:r>
                    </m:oMath>
                  </a14:m>
                  <a:r>
                    <a:rPr lang="en-US" altLang="zh-TW" sz="2000" dirty="0"/>
                    <a:t>(1,N=45)=4.15 , p=0.041</a:t>
                  </a:r>
                  <a:endParaRPr lang="zh-TW" altLang="en-US" sz="2000" dirty="0"/>
                </a:p>
              </p:txBody>
            </p:sp>
          </mc:Choice>
          <mc:Fallback>
            <p:sp>
              <p:nvSpPr>
                <p:cNvPr id="11" name="文字方塊 10">
                  <a:extLst>
                    <a:ext uri="{FF2B5EF4-FFF2-40B4-BE49-F238E27FC236}">
                      <a16:creationId xmlns:a16="http://schemas.microsoft.com/office/drawing/2014/main" id="{5896820B-09AC-34EB-22B0-3B490126DD19}"/>
                    </a:ext>
                  </a:extLst>
                </p:cNvPr>
                <p:cNvSpPr txBox="1">
                  <a:spLocks noRot="1" noChangeAspect="1" noMove="1" noResize="1" noEditPoints="1" noAdjustHandles="1" noChangeArrowheads="1" noChangeShapeType="1" noTextEdit="1"/>
                </p:cNvSpPr>
                <p:nvPr/>
              </p:nvSpPr>
              <p:spPr>
                <a:xfrm>
                  <a:off x="1101012" y="5125052"/>
                  <a:ext cx="3357137" cy="307777"/>
                </a:xfrm>
                <a:prstGeom prst="rect">
                  <a:avLst/>
                </a:prstGeom>
                <a:blipFill>
                  <a:blip r:embed="rId5"/>
                  <a:stretch>
                    <a:fillRect l="-2727" t="-25490" r="-4182" b="-49020"/>
                  </a:stretch>
                </a:blipFill>
              </p:spPr>
              <p:txBody>
                <a:bodyPr/>
                <a:lstStyle/>
                <a:p>
                  <a:r>
                    <a:rPr lang="zh-TW" altLang="en-US">
                      <a:noFill/>
                    </a:rPr>
                    <a:t> </a:t>
                  </a:r>
                </a:p>
              </p:txBody>
            </p:sp>
          </mc:Fallback>
        </mc:AlternateContent>
        <p:sp>
          <p:nvSpPr>
            <p:cNvPr id="12" name="箭號: 向右 11">
              <a:extLst>
                <a:ext uri="{FF2B5EF4-FFF2-40B4-BE49-F238E27FC236}">
                  <a16:creationId xmlns:a16="http://schemas.microsoft.com/office/drawing/2014/main" id="{5A1B933B-2D6A-B0EB-5117-24D584CD6992}"/>
                </a:ext>
              </a:extLst>
            </p:cNvPr>
            <p:cNvSpPr/>
            <p:nvPr/>
          </p:nvSpPr>
          <p:spPr>
            <a:xfrm>
              <a:off x="410045" y="5036625"/>
              <a:ext cx="40494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13" name="文字方塊 12">
            <a:extLst>
              <a:ext uri="{FF2B5EF4-FFF2-40B4-BE49-F238E27FC236}">
                <a16:creationId xmlns:a16="http://schemas.microsoft.com/office/drawing/2014/main" id="{DAFFFBE2-43D2-A623-02A8-187EAD7B6354}"/>
              </a:ext>
            </a:extLst>
          </p:cNvPr>
          <p:cNvSpPr txBox="1"/>
          <p:nvPr/>
        </p:nvSpPr>
        <p:spPr>
          <a:xfrm>
            <a:off x="128730" y="1852732"/>
            <a:ext cx="2472629" cy="499624"/>
          </a:xfrm>
          <a:prstGeom prst="rect">
            <a:avLst/>
          </a:prstGeom>
          <a:noFill/>
        </p:spPr>
        <p:txBody>
          <a:bodyPr wrap="square" rtlCol="0">
            <a:spAutoFit/>
          </a:bodyPr>
          <a:lstStyle/>
          <a:p>
            <a:pPr algn="just">
              <a:lnSpc>
                <a:spcPct val="150000"/>
              </a:lnSpc>
            </a:pPr>
            <a:r>
              <a:rPr lang="zh-TW" altLang="en-US" sz="2000" b="1" dirty="0"/>
              <a:t>呈現位置</a:t>
            </a:r>
            <a:r>
              <a:rPr lang="en-US" altLang="zh-TW" sz="2000" b="1" dirty="0"/>
              <a:t>(HUD&amp;IC)</a:t>
            </a:r>
          </a:p>
        </p:txBody>
      </p:sp>
      <p:sp>
        <p:nvSpPr>
          <p:cNvPr id="15" name="文字方塊 14">
            <a:extLst>
              <a:ext uri="{FF2B5EF4-FFF2-40B4-BE49-F238E27FC236}">
                <a16:creationId xmlns:a16="http://schemas.microsoft.com/office/drawing/2014/main" id="{36C247B1-D265-871E-1874-E0497B0D486F}"/>
              </a:ext>
            </a:extLst>
          </p:cNvPr>
          <p:cNvSpPr txBox="1"/>
          <p:nvPr/>
        </p:nvSpPr>
        <p:spPr>
          <a:xfrm>
            <a:off x="128730" y="3976220"/>
            <a:ext cx="2823476" cy="499624"/>
          </a:xfrm>
          <a:prstGeom prst="rect">
            <a:avLst/>
          </a:prstGeom>
          <a:noFill/>
        </p:spPr>
        <p:txBody>
          <a:bodyPr wrap="square" rtlCol="0">
            <a:spAutoFit/>
          </a:bodyPr>
          <a:lstStyle/>
          <a:p>
            <a:pPr algn="just">
              <a:lnSpc>
                <a:spcPct val="150000"/>
              </a:lnSpc>
            </a:pPr>
            <a:r>
              <a:rPr lang="zh-TW" altLang="en-US" sz="2000" b="1" dirty="0"/>
              <a:t>呈現形式</a:t>
            </a:r>
            <a:r>
              <a:rPr lang="en-US" altLang="zh-TW" sz="2000" b="1" dirty="0"/>
              <a:t>(</a:t>
            </a:r>
            <a:r>
              <a:rPr lang="zh-TW" altLang="en-US" sz="2000" b="1" dirty="0"/>
              <a:t>動態</a:t>
            </a:r>
            <a:r>
              <a:rPr lang="en-US" altLang="zh-TW" sz="2000" b="1" dirty="0"/>
              <a:t>&amp;</a:t>
            </a:r>
            <a:r>
              <a:rPr lang="zh-TW" altLang="en-US" sz="2000" b="1" dirty="0"/>
              <a:t>靜態</a:t>
            </a:r>
            <a:r>
              <a:rPr lang="en-US" altLang="zh-TW" sz="2000" b="1" dirty="0"/>
              <a:t>)</a:t>
            </a:r>
          </a:p>
        </p:txBody>
      </p:sp>
    </p:spTree>
    <p:custDataLst>
      <p:tags r:id="rId1"/>
    </p:custDataLst>
    <p:extLst>
      <p:ext uri="{BB962C8B-B14F-4D97-AF65-F5344CB8AC3E}">
        <p14:creationId xmlns:p14="http://schemas.microsoft.com/office/powerpoint/2010/main" val="150683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6154BDF9-EA64-2C8F-8A3C-943112B94AF5}"/>
              </a:ext>
            </a:extLst>
          </p:cNvPr>
          <p:cNvSpPr txBox="1"/>
          <p:nvPr/>
        </p:nvSpPr>
        <p:spPr>
          <a:xfrm>
            <a:off x="2204720" y="220537"/>
            <a:ext cx="4248331" cy="461665"/>
          </a:xfrm>
          <a:prstGeom prst="rect">
            <a:avLst/>
          </a:prstGeom>
          <a:noFill/>
        </p:spPr>
        <p:txBody>
          <a:bodyPr wrap="square" rtlCol="0">
            <a:spAutoFit/>
          </a:bodyPr>
          <a:lstStyle/>
          <a:p>
            <a:r>
              <a:rPr lang="zh-TW" altLang="en-US" sz="2400" b="1" dirty="0"/>
              <a:t>意外事件</a:t>
            </a:r>
            <a:r>
              <a:rPr lang="en-US" altLang="zh-TW" sz="2400" b="1" dirty="0"/>
              <a:t>(UE)</a:t>
            </a:r>
            <a:r>
              <a:rPr lang="zh-TW" altLang="en-US" sz="2400" b="1" dirty="0"/>
              <a:t> </a:t>
            </a:r>
            <a:r>
              <a:rPr lang="en-US" altLang="zh-TW" sz="2400" b="1" dirty="0"/>
              <a:t>-</a:t>
            </a:r>
            <a:r>
              <a:rPr lang="zh-TW" altLang="en-US" sz="2400" b="1" dirty="0"/>
              <a:t> 關鍵性評分</a:t>
            </a:r>
          </a:p>
        </p:txBody>
      </p:sp>
      <p:pic>
        <p:nvPicPr>
          <p:cNvPr id="5" name="圖片 4">
            <a:extLst>
              <a:ext uri="{FF2B5EF4-FFF2-40B4-BE49-F238E27FC236}">
                <a16:creationId xmlns:a16="http://schemas.microsoft.com/office/drawing/2014/main" id="{AB8582D5-02EE-2465-6C07-7D688E97C471}"/>
              </a:ext>
            </a:extLst>
          </p:cNvPr>
          <p:cNvPicPr>
            <a:picLocks noChangeAspect="1"/>
          </p:cNvPicPr>
          <p:nvPr/>
        </p:nvPicPr>
        <p:blipFill rotWithShape="1">
          <a:blip r:embed="rId4"/>
          <a:srcRect r="49695"/>
          <a:stretch/>
        </p:blipFill>
        <p:spPr>
          <a:xfrm>
            <a:off x="3177676" y="2903060"/>
            <a:ext cx="5836647" cy="3478068"/>
          </a:xfrm>
          <a:prstGeom prst="rect">
            <a:avLst/>
          </a:prstGeom>
        </p:spPr>
      </p:pic>
      <p:sp>
        <p:nvSpPr>
          <p:cNvPr id="6" name="文字方塊 5">
            <a:extLst>
              <a:ext uri="{FF2B5EF4-FFF2-40B4-BE49-F238E27FC236}">
                <a16:creationId xmlns:a16="http://schemas.microsoft.com/office/drawing/2014/main" id="{703757CA-FA61-1FA2-DC02-04ECC4F73168}"/>
              </a:ext>
            </a:extLst>
          </p:cNvPr>
          <p:cNvSpPr txBox="1"/>
          <p:nvPr/>
        </p:nvSpPr>
        <p:spPr>
          <a:xfrm>
            <a:off x="128730" y="1127321"/>
            <a:ext cx="11588990" cy="142295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受測者將意外事件</a:t>
            </a:r>
            <a:r>
              <a:rPr lang="en-US" altLang="zh-TW" sz="2000" dirty="0"/>
              <a:t>(UE-m</a:t>
            </a:r>
            <a:r>
              <a:rPr lang="zh-TW" altLang="en-US" sz="2000" dirty="0"/>
              <a:t>、</a:t>
            </a:r>
            <a:r>
              <a:rPr lang="en-US" altLang="zh-TW" sz="2000" dirty="0"/>
              <a:t>UE-</a:t>
            </a:r>
            <a:r>
              <a:rPr lang="en-US" altLang="zh-TW" sz="2000" dirty="0" err="1"/>
              <a:t>tl</a:t>
            </a:r>
            <a:r>
              <a:rPr lang="en-US" altLang="zh-TW" sz="2000" dirty="0"/>
              <a:t>)</a:t>
            </a:r>
            <a:r>
              <a:rPr lang="zh-TW" altLang="en-US" sz="2000" dirty="0"/>
              <a:t>的情況評為</a:t>
            </a:r>
            <a:r>
              <a:rPr lang="en-US" altLang="zh-TW" sz="2000" dirty="0"/>
              <a:t>“</a:t>
            </a:r>
            <a:r>
              <a:rPr lang="zh-TW" altLang="en-US" sz="2000" dirty="0"/>
              <a:t>危險</a:t>
            </a:r>
            <a:r>
              <a:rPr lang="en-US" altLang="zh-TW" sz="2000" dirty="0"/>
              <a:t>”</a:t>
            </a:r>
            <a:r>
              <a:rPr lang="zh-TW" altLang="en-US" sz="2000" dirty="0"/>
              <a:t>或</a:t>
            </a:r>
            <a:r>
              <a:rPr lang="en-US" altLang="zh-TW" sz="2000" dirty="0"/>
              <a:t>“</a:t>
            </a:r>
            <a:r>
              <a:rPr lang="zh-TW" altLang="en-US" sz="2000" dirty="0"/>
              <a:t>無法控制</a:t>
            </a:r>
            <a:r>
              <a:rPr lang="en-US" altLang="zh-TW" sz="2000" dirty="0"/>
              <a:t>”</a:t>
            </a:r>
            <a:r>
              <a:rPr lang="zh-TW" altLang="en-US" sz="2000" dirty="0"/>
              <a:t>，與</a:t>
            </a:r>
            <a:r>
              <a:rPr lang="en-US" altLang="zh-TW" sz="2000" dirty="0"/>
              <a:t>HMI</a:t>
            </a:r>
            <a:r>
              <a:rPr lang="zh-TW" altLang="en-US" sz="2000" dirty="0"/>
              <a:t>無關</a:t>
            </a:r>
            <a:endParaRPr lang="en-US" altLang="zh-TW" sz="2000" dirty="0"/>
          </a:p>
          <a:p>
            <a:pPr marL="342900" indent="-342900" algn="just">
              <a:lnSpc>
                <a:spcPct val="150000"/>
              </a:lnSpc>
              <a:buFont typeface="Arial" panose="020B0604020202020204" pitchFamily="34" charset="0"/>
              <a:buChar char="•"/>
            </a:pPr>
            <a:r>
              <a:rPr lang="en-US" altLang="zh-TW" sz="2000" dirty="0"/>
              <a:t>UE-m</a:t>
            </a:r>
            <a:r>
              <a:rPr lang="zh-TW" altLang="en-US" sz="2000" dirty="0"/>
              <a:t> 比 </a:t>
            </a:r>
            <a:r>
              <a:rPr lang="en-US" altLang="zh-TW" sz="2000" dirty="0"/>
              <a:t>UE-</a:t>
            </a:r>
            <a:r>
              <a:rPr lang="en-US" altLang="zh-TW" sz="2000" dirty="0" err="1"/>
              <a:t>tl</a:t>
            </a:r>
            <a:r>
              <a:rPr lang="en-US" altLang="zh-TW" sz="2000" dirty="0"/>
              <a:t> </a:t>
            </a:r>
            <a:r>
              <a:rPr lang="zh-TW" altLang="en-US" sz="2000" dirty="0"/>
              <a:t>收到更多 </a:t>
            </a:r>
            <a:r>
              <a:rPr lang="en-US" altLang="zh-TW" sz="2000" dirty="0"/>
              <a:t>“</a:t>
            </a:r>
            <a:r>
              <a:rPr lang="zh-TW" altLang="en-US" sz="2000" dirty="0"/>
              <a:t>危險</a:t>
            </a:r>
            <a:r>
              <a:rPr lang="en-US" altLang="zh-TW" sz="2000" dirty="0"/>
              <a:t>”</a:t>
            </a:r>
            <a:r>
              <a:rPr lang="zh-TW" altLang="en-US" sz="2000" dirty="0"/>
              <a:t>評分</a:t>
            </a:r>
            <a:endParaRPr lang="en-US" altLang="zh-TW" sz="2000" dirty="0"/>
          </a:p>
          <a:p>
            <a:pPr marL="342900" indent="-342900" algn="just">
              <a:lnSpc>
                <a:spcPct val="150000"/>
              </a:lnSpc>
              <a:buFont typeface="Arial" panose="020B0604020202020204" pitchFamily="34" charset="0"/>
              <a:buChar char="•"/>
            </a:pPr>
            <a:r>
              <a:rPr lang="en-US" altLang="zh-TW" sz="2000" dirty="0"/>
              <a:t>UE-m</a:t>
            </a:r>
            <a:r>
              <a:rPr lang="zh-TW" altLang="en-US" sz="2000" dirty="0"/>
              <a:t> 和 </a:t>
            </a:r>
            <a:r>
              <a:rPr lang="en-US" altLang="zh-TW" sz="2000" dirty="0"/>
              <a:t>UE- </a:t>
            </a:r>
            <a:r>
              <a:rPr lang="en-US" altLang="zh-TW" sz="2000" dirty="0" err="1"/>
              <a:t>tl</a:t>
            </a:r>
            <a:r>
              <a:rPr lang="zh-TW" altLang="en-US" sz="2000" dirty="0"/>
              <a:t> 的呈現位置及呈現形式之間都沒有顯著差異</a:t>
            </a:r>
            <a:endParaRPr lang="en-US" altLang="zh-TW" sz="2000" dirty="0"/>
          </a:p>
        </p:txBody>
      </p:sp>
    </p:spTree>
    <p:custDataLst>
      <p:tags r:id="rId1"/>
    </p:custDataLst>
    <p:extLst>
      <p:ext uri="{BB962C8B-B14F-4D97-AF65-F5344CB8AC3E}">
        <p14:creationId xmlns:p14="http://schemas.microsoft.com/office/powerpoint/2010/main" val="3593855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E03F1F25-0A8D-1460-58AC-766CA64DCB44}"/>
              </a:ext>
            </a:extLst>
          </p:cNvPr>
          <p:cNvSpPr txBox="1"/>
          <p:nvPr/>
        </p:nvSpPr>
        <p:spPr>
          <a:xfrm>
            <a:off x="2204720" y="220537"/>
            <a:ext cx="4627154" cy="461665"/>
          </a:xfrm>
          <a:prstGeom prst="rect">
            <a:avLst/>
          </a:prstGeom>
          <a:noFill/>
        </p:spPr>
        <p:txBody>
          <a:bodyPr wrap="square" rtlCol="0">
            <a:spAutoFit/>
          </a:bodyPr>
          <a:lstStyle/>
          <a:p>
            <a:r>
              <a:rPr lang="zh-TW" altLang="en-US" sz="2400" b="1" dirty="0"/>
              <a:t>意外事件</a:t>
            </a:r>
            <a:r>
              <a:rPr lang="en-US" altLang="zh-TW" sz="2400" b="1" dirty="0"/>
              <a:t>(UE)</a:t>
            </a:r>
            <a:r>
              <a:rPr lang="zh-TW" altLang="en-US" sz="2400" b="1" dirty="0"/>
              <a:t> </a:t>
            </a:r>
            <a:r>
              <a:rPr lang="en-US" altLang="zh-TW" sz="2400" b="1" dirty="0"/>
              <a:t>-</a:t>
            </a:r>
            <a:r>
              <a:rPr lang="zh-TW" altLang="en-US" sz="2400" b="1" dirty="0"/>
              <a:t> 評估駕駛員反應</a:t>
            </a:r>
          </a:p>
        </p:txBody>
      </p:sp>
      <p:graphicFrame>
        <p:nvGraphicFramePr>
          <p:cNvPr id="7" name="圖表 6">
            <a:extLst>
              <a:ext uri="{FF2B5EF4-FFF2-40B4-BE49-F238E27FC236}">
                <a16:creationId xmlns:a16="http://schemas.microsoft.com/office/drawing/2014/main" id="{6F27017E-CB51-57CE-6DC5-215E56E54B90}"/>
              </a:ext>
            </a:extLst>
          </p:cNvPr>
          <p:cNvGraphicFramePr/>
          <p:nvPr>
            <p:extLst>
              <p:ext uri="{D42A27DB-BD31-4B8C-83A1-F6EECF244321}">
                <p14:modId xmlns:p14="http://schemas.microsoft.com/office/powerpoint/2010/main" val="2013724801"/>
              </p:ext>
            </p:extLst>
          </p:nvPr>
        </p:nvGraphicFramePr>
        <p:xfrm>
          <a:off x="556127" y="1404824"/>
          <a:ext cx="5251116" cy="3715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圖表 10">
            <a:extLst>
              <a:ext uri="{FF2B5EF4-FFF2-40B4-BE49-F238E27FC236}">
                <a16:creationId xmlns:a16="http://schemas.microsoft.com/office/drawing/2014/main" id="{4C86775C-0F62-2B36-EE51-073BECFB6928}"/>
              </a:ext>
            </a:extLst>
          </p:cNvPr>
          <p:cNvGraphicFramePr/>
          <p:nvPr>
            <p:extLst>
              <p:ext uri="{D42A27DB-BD31-4B8C-83A1-F6EECF244321}">
                <p14:modId xmlns:p14="http://schemas.microsoft.com/office/powerpoint/2010/main" val="1388964342"/>
              </p:ext>
            </p:extLst>
          </p:nvPr>
        </p:nvGraphicFramePr>
        <p:xfrm>
          <a:off x="6384759" y="1404824"/>
          <a:ext cx="5588001" cy="3715971"/>
        </p:xfrm>
        <a:graphic>
          <a:graphicData uri="http://schemas.openxmlformats.org/drawingml/2006/chart">
            <c:chart xmlns:c="http://schemas.openxmlformats.org/drawingml/2006/chart" xmlns:r="http://schemas.openxmlformats.org/officeDocument/2006/relationships" r:id="rId5"/>
          </a:graphicData>
        </a:graphic>
      </p:graphicFrame>
      <p:sp>
        <p:nvSpPr>
          <p:cNvPr id="13" name="文字方塊 12">
            <a:extLst>
              <a:ext uri="{FF2B5EF4-FFF2-40B4-BE49-F238E27FC236}">
                <a16:creationId xmlns:a16="http://schemas.microsoft.com/office/drawing/2014/main" id="{E7375F43-98CF-E83F-713F-ECD578F537DC}"/>
              </a:ext>
            </a:extLst>
          </p:cNvPr>
          <p:cNvSpPr txBox="1"/>
          <p:nvPr/>
        </p:nvSpPr>
        <p:spPr>
          <a:xfrm>
            <a:off x="6256215" y="5380974"/>
            <a:ext cx="5588001" cy="402177"/>
          </a:xfrm>
          <a:prstGeom prst="rect">
            <a:avLst/>
          </a:prstGeom>
          <a:noFill/>
        </p:spPr>
        <p:txBody>
          <a:bodyPr wrap="square">
            <a:spAutoFit/>
          </a:bodyPr>
          <a:lstStyle/>
          <a:p>
            <a:pPr marL="342900" indent="-342900">
              <a:buFont typeface="Arial" panose="020B0604020202020204" pitchFamily="34" charset="0"/>
              <a:buChar char="•"/>
            </a:pPr>
            <a:r>
              <a:rPr lang="zh-TW" altLang="en-US" sz="2000" dirty="0"/>
              <a:t>與</a:t>
            </a:r>
            <a:r>
              <a:rPr lang="en-US" altLang="zh-TW" sz="2000" dirty="0"/>
              <a:t>HUD(14%)</a:t>
            </a:r>
            <a:r>
              <a:rPr lang="zh-TW" altLang="en-US" sz="2000" dirty="0"/>
              <a:t>相比，</a:t>
            </a:r>
            <a:r>
              <a:rPr lang="en-US" altLang="zh-TW" sz="2000" dirty="0"/>
              <a:t>IC(28%)</a:t>
            </a:r>
            <a:r>
              <a:rPr lang="zh-TW" altLang="en-US" sz="2000" dirty="0"/>
              <a:t>的反應更頻繁</a:t>
            </a:r>
            <a:endParaRPr lang="en-US" altLang="zh-TW" sz="2000" dirty="0"/>
          </a:p>
        </p:txBody>
      </p:sp>
      <p:sp>
        <p:nvSpPr>
          <p:cNvPr id="15" name="文字方塊 14">
            <a:extLst>
              <a:ext uri="{FF2B5EF4-FFF2-40B4-BE49-F238E27FC236}">
                <a16:creationId xmlns:a16="http://schemas.microsoft.com/office/drawing/2014/main" id="{ABB872A3-488F-70A6-E5D2-CDE9610CDE17}"/>
              </a:ext>
            </a:extLst>
          </p:cNvPr>
          <p:cNvSpPr txBox="1"/>
          <p:nvPr/>
        </p:nvSpPr>
        <p:spPr>
          <a:xfrm>
            <a:off x="337507" y="976727"/>
            <a:ext cx="8104650" cy="400110"/>
          </a:xfrm>
          <a:prstGeom prst="rect">
            <a:avLst/>
          </a:prstGeom>
          <a:noFill/>
        </p:spPr>
        <p:txBody>
          <a:bodyPr wrap="square">
            <a:spAutoFit/>
          </a:bodyPr>
          <a:lstStyle/>
          <a:p>
            <a:pPr marL="342900" indent="-342900">
              <a:buFont typeface="Arial" panose="020B0604020202020204" pitchFamily="34" charset="0"/>
              <a:buChar char="•"/>
            </a:pPr>
            <a:r>
              <a:rPr lang="zh-TW" altLang="en-US" sz="2000" dirty="0">
                <a:latin typeface="+mj-ea"/>
                <a:ea typeface="+mj-ea"/>
              </a:rPr>
              <a:t>實驗者將反應分為三類 </a:t>
            </a:r>
            <a:r>
              <a:rPr lang="en-US" altLang="zh-TW" sz="2000" dirty="0">
                <a:latin typeface="+mj-ea"/>
                <a:ea typeface="+mj-ea"/>
              </a:rPr>
              <a:t>:</a:t>
            </a:r>
            <a:r>
              <a:rPr lang="zh-TW" altLang="en-US" sz="2000" dirty="0">
                <a:latin typeface="+mj-ea"/>
                <a:ea typeface="+mj-ea"/>
              </a:rPr>
              <a:t> 無反應</a:t>
            </a:r>
            <a:r>
              <a:rPr lang="en-US" altLang="zh-TW" sz="2000" dirty="0">
                <a:latin typeface="+mj-ea"/>
                <a:ea typeface="+mj-ea"/>
              </a:rPr>
              <a:t>20%</a:t>
            </a:r>
            <a:r>
              <a:rPr lang="zh-TW" altLang="en-US" sz="2000" dirty="0">
                <a:latin typeface="+mj-ea"/>
                <a:ea typeface="+mj-ea"/>
              </a:rPr>
              <a:t>；適當反應</a:t>
            </a:r>
            <a:r>
              <a:rPr lang="en-US" altLang="zh-TW" sz="2000" dirty="0">
                <a:latin typeface="+mj-ea"/>
                <a:ea typeface="+mj-ea"/>
              </a:rPr>
              <a:t>57%</a:t>
            </a:r>
            <a:r>
              <a:rPr lang="zh-TW" altLang="en-US" sz="2000" dirty="0">
                <a:latin typeface="+mj-ea"/>
                <a:ea typeface="+mj-ea"/>
              </a:rPr>
              <a:t>；遲反應</a:t>
            </a:r>
            <a:r>
              <a:rPr lang="en-US" altLang="zh-TW" sz="2000" dirty="0">
                <a:latin typeface="+mj-ea"/>
                <a:ea typeface="+mj-ea"/>
              </a:rPr>
              <a:t>22%</a:t>
            </a:r>
          </a:p>
        </p:txBody>
      </p:sp>
      <p:sp>
        <p:nvSpPr>
          <p:cNvPr id="22" name="文字方塊 21">
            <a:extLst>
              <a:ext uri="{FF2B5EF4-FFF2-40B4-BE49-F238E27FC236}">
                <a16:creationId xmlns:a16="http://schemas.microsoft.com/office/drawing/2014/main" id="{447D1918-F764-A221-3BDC-98CB24D144CD}"/>
              </a:ext>
            </a:extLst>
          </p:cNvPr>
          <p:cNvSpPr txBox="1"/>
          <p:nvPr/>
        </p:nvSpPr>
        <p:spPr>
          <a:xfrm>
            <a:off x="55943" y="5225901"/>
            <a:ext cx="6200272" cy="142295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dirty="0"/>
              <a:t>與靜態</a:t>
            </a:r>
            <a:r>
              <a:rPr lang="en-US" altLang="zh-TW" sz="2000" dirty="0"/>
              <a:t>(14%)</a:t>
            </a:r>
            <a:r>
              <a:rPr lang="zh-TW" altLang="en-US" sz="2000" dirty="0"/>
              <a:t>相比，動態</a:t>
            </a:r>
            <a:r>
              <a:rPr lang="en-US" altLang="zh-TW" sz="2000" dirty="0"/>
              <a:t>(22%)</a:t>
            </a:r>
            <a:r>
              <a:rPr lang="zh-TW" altLang="en-US" sz="2000" dirty="0"/>
              <a:t>沒有反應的更多</a:t>
            </a:r>
            <a:endParaRPr lang="en-US" altLang="zh-TW" sz="2000" dirty="0"/>
          </a:p>
          <a:p>
            <a:pPr marL="342900" indent="-342900">
              <a:lnSpc>
                <a:spcPct val="150000"/>
              </a:lnSpc>
              <a:buFont typeface="Arial" panose="020B0604020202020204" pitchFamily="34" charset="0"/>
              <a:buChar char="•"/>
            </a:pPr>
            <a:r>
              <a:rPr lang="zh-TW" altLang="en-US" sz="2000" dirty="0"/>
              <a:t>與動態</a:t>
            </a:r>
            <a:r>
              <a:rPr lang="en-US" altLang="zh-TW" sz="2000" dirty="0"/>
              <a:t>(17%)</a:t>
            </a:r>
            <a:r>
              <a:rPr lang="zh-TW" altLang="en-US" sz="2000" dirty="0"/>
              <a:t>相比，靜態</a:t>
            </a:r>
            <a:r>
              <a:rPr lang="en-US" altLang="zh-TW" sz="2000" dirty="0"/>
              <a:t>(29%)</a:t>
            </a:r>
            <a:r>
              <a:rPr lang="zh-TW" altLang="en-US" sz="2000" dirty="0"/>
              <a:t>的反應被評為</a:t>
            </a:r>
            <a:r>
              <a:rPr lang="en-US" altLang="zh-TW" sz="2000" dirty="0"/>
              <a:t>”</a:t>
            </a:r>
            <a:r>
              <a:rPr lang="zh-TW" altLang="en-US" sz="2000" dirty="0"/>
              <a:t>遲反應</a:t>
            </a:r>
            <a:r>
              <a:rPr lang="en-US" altLang="zh-TW" sz="2000" dirty="0"/>
              <a:t>“</a:t>
            </a:r>
            <a:r>
              <a:rPr lang="zh-TW" altLang="en-US" sz="2000" dirty="0"/>
              <a:t>的頻率更高</a:t>
            </a:r>
            <a:endParaRPr lang="en-US" altLang="zh-TW" sz="2000" dirty="0"/>
          </a:p>
        </p:txBody>
      </p:sp>
    </p:spTree>
    <p:custDataLst>
      <p:tags r:id="rId1"/>
    </p:custDataLst>
    <p:extLst>
      <p:ext uri="{BB962C8B-B14F-4D97-AF65-F5344CB8AC3E}">
        <p14:creationId xmlns:p14="http://schemas.microsoft.com/office/powerpoint/2010/main" val="303189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3" name="文字方塊 2">
            <a:extLst>
              <a:ext uri="{FF2B5EF4-FFF2-40B4-BE49-F238E27FC236}">
                <a16:creationId xmlns:a16="http://schemas.microsoft.com/office/drawing/2014/main" id="{9623B887-752D-A959-5378-006C25245868}"/>
              </a:ext>
            </a:extLst>
          </p:cNvPr>
          <p:cNvSpPr txBox="1"/>
          <p:nvPr/>
        </p:nvSpPr>
        <p:spPr>
          <a:xfrm>
            <a:off x="128730" y="1220811"/>
            <a:ext cx="11934540" cy="373127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在當今的交通中，協調多個道路使用者的駕駛行為對於高複雜駕駛情況下的效率、安全性和駕駛舒適性至關重要。成功的協調在於駕駛員之間的溝通</a:t>
            </a:r>
            <a:r>
              <a:rPr lang="de-DE" altLang="zh-TW" sz="2000" dirty="0"/>
              <a:t>(Imbsweiler, Stoll, Ruesch, Baumann, &amp; Deml, 2018)</a:t>
            </a:r>
          </a:p>
          <a:p>
            <a:pPr marL="342900" indent="-342900" algn="just">
              <a:lnSpc>
                <a:spcPct val="150000"/>
              </a:lnSpc>
              <a:buFont typeface="Arial" panose="020B0604020202020204" pitchFamily="34" charset="0"/>
              <a:buChar char="•"/>
            </a:pPr>
            <a:r>
              <a:rPr lang="en-US" altLang="zh-TW" sz="2000" dirty="0"/>
              <a:t>Car-to-X(C2X)</a:t>
            </a:r>
            <a:r>
              <a:rPr lang="zh-TW" altLang="en-US" sz="2000" dirty="0"/>
              <a:t>通訊允許道路使用者或基礎設施之間持續交換訊息</a:t>
            </a:r>
            <a:r>
              <a:rPr lang="en-US" altLang="zh-TW" sz="2000" dirty="0"/>
              <a:t> (Evans-</a:t>
            </a:r>
            <a:r>
              <a:rPr lang="en-US" altLang="zh-TW" sz="2000" dirty="0" err="1"/>
              <a:t>Pughe</a:t>
            </a:r>
            <a:r>
              <a:rPr lang="en-US" altLang="zh-TW" sz="2000" dirty="0"/>
              <a:t>, 2005)</a:t>
            </a:r>
            <a:r>
              <a:rPr lang="zh-TW" altLang="en-US" sz="2000" dirty="0"/>
              <a:t>。基於此項技術，可以開發支持機動協調的系統。不僅適用於自動駕駛</a:t>
            </a:r>
            <a:r>
              <a:rPr lang="de-DE" altLang="zh-TW" sz="2000" dirty="0"/>
              <a:t>(e.g.Zimmermann &amp; Bengler, 2013)</a:t>
            </a:r>
            <a:r>
              <a:rPr lang="zh-TW" altLang="en-US" sz="2000" dirty="0"/>
              <a:t>，也適用於手動駕駛</a:t>
            </a:r>
            <a:r>
              <a:rPr lang="en-US" altLang="zh-TW" sz="2000" dirty="0"/>
              <a:t> (Kraft, </a:t>
            </a:r>
            <a:r>
              <a:rPr lang="en-US" altLang="zh-TW" sz="2000" dirty="0" err="1"/>
              <a:t>Maag</a:t>
            </a:r>
            <a:r>
              <a:rPr lang="en-US" altLang="zh-TW" sz="2000" dirty="0"/>
              <a:t>, &amp; Baumann, 2019)</a:t>
            </a:r>
          </a:p>
          <a:p>
            <a:pPr marL="342900" indent="-342900" algn="just">
              <a:lnSpc>
                <a:spcPct val="150000"/>
              </a:lnSpc>
              <a:buFont typeface="Arial" panose="020B0604020202020204" pitchFamily="34" charset="0"/>
              <a:buChar char="•"/>
            </a:pPr>
            <a:r>
              <a:rPr lang="zh-TW" altLang="en-US" sz="2000" dirty="0"/>
              <a:t>駕駛員在操作的過程中，有可能會出現系統限制或系統故障的情況發生，因此需要透過適當的設計</a:t>
            </a:r>
            <a:r>
              <a:rPr lang="en-US" altLang="zh-TW" sz="2000" dirty="0"/>
              <a:t>HMI</a:t>
            </a:r>
            <a:r>
              <a:rPr lang="zh-TW" altLang="en-US" sz="2000" dirty="0"/>
              <a:t>讓駕駛員參與協調過程，避免在系統出問題時而失去控制造成危險</a:t>
            </a:r>
          </a:p>
        </p:txBody>
      </p:sp>
    </p:spTree>
    <p:custDataLst>
      <p:tags r:id="rId1"/>
    </p:custDataLst>
    <p:extLst>
      <p:ext uri="{BB962C8B-B14F-4D97-AF65-F5344CB8AC3E}">
        <p14:creationId xmlns:p14="http://schemas.microsoft.com/office/powerpoint/2010/main" val="943570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E03F1F25-0A8D-1460-58AC-766CA64DCB44}"/>
              </a:ext>
            </a:extLst>
          </p:cNvPr>
          <p:cNvSpPr txBox="1"/>
          <p:nvPr/>
        </p:nvSpPr>
        <p:spPr>
          <a:xfrm>
            <a:off x="2204720" y="220537"/>
            <a:ext cx="4248331" cy="461665"/>
          </a:xfrm>
          <a:prstGeom prst="rect">
            <a:avLst/>
          </a:prstGeom>
          <a:noFill/>
        </p:spPr>
        <p:txBody>
          <a:bodyPr wrap="square" rtlCol="0">
            <a:spAutoFit/>
          </a:bodyPr>
          <a:lstStyle/>
          <a:p>
            <a:r>
              <a:rPr lang="zh-TW" altLang="en-US" sz="2400" b="1" dirty="0"/>
              <a:t>意外事件</a:t>
            </a:r>
            <a:r>
              <a:rPr lang="en-US" altLang="zh-TW" sz="2400" b="1" dirty="0"/>
              <a:t>(UE)</a:t>
            </a:r>
            <a:r>
              <a:rPr lang="zh-TW" altLang="en-US" sz="2400" b="1" dirty="0"/>
              <a:t> </a:t>
            </a:r>
            <a:r>
              <a:rPr lang="en-US" altLang="zh-TW" sz="2400" b="1" dirty="0"/>
              <a:t>-</a:t>
            </a:r>
            <a:r>
              <a:rPr lang="zh-TW" altLang="en-US" sz="2400" b="1" dirty="0"/>
              <a:t> 掃視行為</a:t>
            </a:r>
          </a:p>
        </p:txBody>
      </p:sp>
      <p:sp>
        <p:nvSpPr>
          <p:cNvPr id="4" name="文字方塊 3">
            <a:extLst>
              <a:ext uri="{FF2B5EF4-FFF2-40B4-BE49-F238E27FC236}">
                <a16:creationId xmlns:a16="http://schemas.microsoft.com/office/drawing/2014/main" id="{8C026D60-AEDB-73B2-6925-48B4B164A8B8}"/>
              </a:ext>
            </a:extLst>
          </p:cNvPr>
          <p:cNvSpPr txBox="1"/>
          <p:nvPr/>
        </p:nvSpPr>
        <p:spPr>
          <a:xfrm>
            <a:off x="128730" y="1155535"/>
            <a:ext cx="11588990"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與</a:t>
            </a:r>
            <a:r>
              <a:rPr lang="en-US" altLang="zh-TW" sz="2000" dirty="0"/>
              <a:t>IC</a:t>
            </a:r>
            <a:r>
              <a:rPr lang="zh-TW" altLang="en-US" sz="2000" dirty="0"/>
              <a:t>相比，使用</a:t>
            </a:r>
            <a:r>
              <a:rPr lang="en-US" altLang="zh-TW" sz="2000" dirty="0"/>
              <a:t>HUD</a:t>
            </a:r>
            <a:r>
              <a:rPr lang="zh-TW" altLang="en-US" sz="2000" dirty="0"/>
              <a:t>駕駛時，相關區域的掃視持續時間較長</a:t>
            </a:r>
            <a:endParaRPr lang="en-US" altLang="zh-TW" sz="2000" dirty="0"/>
          </a:p>
        </p:txBody>
      </p:sp>
      <p:pic>
        <p:nvPicPr>
          <p:cNvPr id="6" name="圖片 5">
            <a:extLst>
              <a:ext uri="{FF2B5EF4-FFF2-40B4-BE49-F238E27FC236}">
                <a16:creationId xmlns:a16="http://schemas.microsoft.com/office/drawing/2014/main" id="{FC86DC8D-2612-7EC1-CCB0-A99FEC86DEDC}"/>
              </a:ext>
            </a:extLst>
          </p:cNvPr>
          <p:cNvPicPr>
            <a:picLocks noChangeAspect="1"/>
          </p:cNvPicPr>
          <p:nvPr/>
        </p:nvPicPr>
        <p:blipFill>
          <a:blip r:embed="rId4"/>
          <a:stretch>
            <a:fillRect/>
          </a:stretch>
        </p:blipFill>
        <p:spPr>
          <a:xfrm>
            <a:off x="1435966" y="2036157"/>
            <a:ext cx="9320068" cy="2743438"/>
          </a:xfrm>
          <a:prstGeom prst="rect">
            <a:avLst/>
          </a:prstGeom>
        </p:spPr>
      </p:pic>
      <p:sp>
        <p:nvSpPr>
          <p:cNvPr id="7" name="文字方塊 6">
            <a:extLst>
              <a:ext uri="{FF2B5EF4-FFF2-40B4-BE49-F238E27FC236}">
                <a16:creationId xmlns:a16="http://schemas.microsoft.com/office/drawing/2014/main" id="{7C71CD63-C800-6849-E61C-5D46A7B73463}"/>
              </a:ext>
            </a:extLst>
          </p:cNvPr>
          <p:cNvSpPr txBox="1"/>
          <p:nvPr/>
        </p:nvSpPr>
        <p:spPr>
          <a:xfrm>
            <a:off x="7509245" y="924702"/>
            <a:ext cx="4835155" cy="961289"/>
          </a:xfrm>
          <a:prstGeom prst="rect">
            <a:avLst/>
          </a:prstGeom>
          <a:noFill/>
        </p:spPr>
        <p:txBody>
          <a:bodyPr wrap="square" rtlCol="0">
            <a:spAutoFit/>
          </a:bodyPr>
          <a:lstStyle/>
          <a:p>
            <a:pPr algn="just">
              <a:lnSpc>
                <a:spcPct val="150000"/>
              </a:lnSpc>
            </a:pPr>
            <a:r>
              <a:rPr lang="en-US" altLang="zh-TW" sz="2000" dirty="0"/>
              <a:t>(</a:t>
            </a:r>
            <a:r>
              <a:rPr lang="zh-TW" altLang="en-US" sz="2000" dirty="0"/>
              <a:t>切入</a:t>
            </a:r>
            <a:r>
              <a:rPr lang="en-US" altLang="zh-TW" sz="2000" dirty="0"/>
              <a:t>)</a:t>
            </a:r>
            <a:r>
              <a:rPr lang="zh-TW" altLang="en-US" sz="2000" dirty="0"/>
              <a:t> </a:t>
            </a:r>
            <a:r>
              <a:rPr lang="en-US" altLang="zh-TW" sz="2000" dirty="0"/>
              <a:t>UE-m</a:t>
            </a:r>
            <a:r>
              <a:rPr lang="zh-TW" altLang="en-US" sz="2000" dirty="0"/>
              <a:t> </a:t>
            </a:r>
            <a:r>
              <a:rPr lang="en-US" altLang="zh-TW" sz="2000" dirty="0"/>
              <a:t>:</a:t>
            </a:r>
            <a:r>
              <a:rPr lang="zh-TW" altLang="en-US" sz="2000" dirty="0"/>
              <a:t> </a:t>
            </a:r>
            <a:r>
              <a:rPr lang="en-US" altLang="zh-TW" sz="2000" dirty="0"/>
              <a:t>F(1,29)=10.53 , p=0.003</a:t>
            </a:r>
          </a:p>
          <a:p>
            <a:pPr algn="just">
              <a:lnSpc>
                <a:spcPct val="150000"/>
              </a:lnSpc>
            </a:pPr>
            <a:r>
              <a:rPr lang="en-US" altLang="zh-TW" sz="2000" dirty="0"/>
              <a:t>(</a:t>
            </a:r>
            <a:r>
              <a:rPr lang="zh-TW" altLang="en-US" sz="2000" dirty="0"/>
              <a:t>左轉</a:t>
            </a:r>
            <a:r>
              <a:rPr lang="en-US" altLang="zh-TW" sz="2000" dirty="0"/>
              <a:t>)</a:t>
            </a:r>
            <a:r>
              <a:rPr lang="zh-TW" altLang="en-US" sz="2000" dirty="0"/>
              <a:t> </a:t>
            </a:r>
            <a:r>
              <a:rPr lang="en-US" altLang="zh-TW" sz="2000" dirty="0"/>
              <a:t>UE-</a:t>
            </a:r>
            <a:r>
              <a:rPr lang="en-US" altLang="zh-TW" sz="2000" dirty="0" err="1"/>
              <a:t>tl</a:t>
            </a:r>
            <a:r>
              <a:rPr lang="zh-TW" altLang="en-US" sz="2000" dirty="0"/>
              <a:t>  </a:t>
            </a:r>
            <a:r>
              <a:rPr lang="en-US" altLang="zh-TW" sz="2000" dirty="0"/>
              <a:t>:</a:t>
            </a:r>
            <a:r>
              <a:rPr lang="zh-TW" altLang="en-US" sz="2000" dirty="0"/>
              <a:t> </a:t>
            </a:r>
            <a:r>
              <a:rPr lang="en-US" altLang="zh-TW" sz="2000" dirty="0"/>
              <a:t>F(1,36)=8.88 , p =0.005</a:t>
            </a:r>
          </a:p>
        </p:txBody>
      </p:sp>
      <p:sp>
        <p:nvSpPr>
          <p:cNvPr id="8" name="文字方塊 7">
            <a:extLst>
              <a:ext uri="{FF2B5EF4-FFF2-40B4-BE49-F238E27FC236}">
                <a16:creationId xmlns:a16="http://schemas.microsoft.com/office/drawing/2014/main" id="{43EC1E39-43F9-693B-1BB1-518AB9061D67}"/>
              </a:ext>
            </a:extLst>
          </p:cNvPr>
          <p:cNvSpPr txBox="1"/>
          <p:nvPr/>
        </p:nvSpPr>
        <p:spPr>
          <a:xfrm>
            <a:off x="128730" y="5138291"/>
            <a:ext cx="11967476" cy="142295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與使用</a:t>
            </a:r>
            <a:r>
              <a:rPr lang="en-US" altLang="zh-TW" sz="2000" dirty="0"/>
              <a:t>IC</a:t>
            </a:r>
            <a:r>
              <a:rPr lang="zh-TW" altLang="en-US" sz="2000" dirty="0"/>
              <a:t>相比 </a:t>
            </a:r>
            <a:r>
              <a:rPr lang="en-US" altLang="zh-TW" sz="2000" dirty="0"/>
              <a:t>(UE-m :50%</a:t>
            </a:r>
            <a:r>
              <a:rPr lang="zh-TW" altLang="en-US" sz="2000" dirty="0"/>
              <a:t>；</a:t>
            </a:r>
            <a:r>
              <a:rPr lang="en-US" altLang="zh-TW" sz="2000" dirty="0"/>
              <a:t>UE-</a:t>
            </a:r>
            <a:r>
              <a:rPr lang="en-US" altLang="zh-TW" sz="2000" dirty="0" err="1"/>
              <a:t>tl</a:t>
            </a:r>
            <a:r>
              <a:rPr lang="en-US" altLang="zh-TW" sz="2000" dirty="0"/>
              <a:t> :75%)</a:t>
            </a:r>
            <a:r>
              <a:rPr lang="zh-TW" altLang="en-US" sz="2000" dirty="0"/>
              <a:t>相比，使用</a:t>
            </a:r>
            <a:r>
              <a:rPr lang="en-US" altLang="zh-TW" sz="2000" dirty="0"/>
              <a:t>HUD (UE-m :67%</a:t>
            </a:r>
            <a:r>
              <a:rPr lang="zh-TW" altLang="en-US" sz="2000" dirty="0"/>
              <a:t>；</a:t>
            </a:r>
            <a:r>
              <a:rPr lang="en-US" altLang="zh-TW" sz="2000" dirty="0"/>
              <a:t>UE-</a:t>
            </a:r>
            <a:r>
              <a:rPr lang="en-US" altLang="zh-TW" sz="2000" dirty="0" err="1"/>
              <a:t>tl</a:t>
            </a:r>
            <a:r>
              <a:rPr lang="en-US" altLang="zh-TW" sz="2000" dirty="0"/>
              <a:t> :80%)</a:t>
            </a:r>
            <a:r>
              <a:rPr lang="zh-TW" altLang="en-US" sz="2000" dirty="0"/>
              <a:t>更注視到事件上</a:t>
            </a:r>
            <a:endParaRPr lang="en-US" altLang="zh-TW" sz="2000" dirty="0"/>
          </a:p>
          <a:p>
            <a:pPr marL="342900" indent="-342900" algn="just">
              <a:lnSpc>
                <a:spcPct val="150000"/>
              </a:lnSpc>
              <a:buFont typeface="Arial" panose="020B0604020202020204" pitchFamily="34" charset="0"/>
              <a:buChar char="•"/>
            </a:pPr>
            <a:r>
              <a:rPr lang="zh-TW" altLang="en-US" sz="2000" dirty="0"/>
              <a:t>與動態</a:t>
            </a:r>
            <a:r>
              <a:rPr lang="en-US" altLang="zh-TW" sz="2000" dirty="0"/>
              <a:t>HMI</a:t>
            </a:r>
            <a:r>
              <a:rPr lang="zh-TW" altLang="en-US" sz="2000" dirty="0"/>
              <a:t>相比</a:t>
            </a:r>
            <a:r>
              <a:rPr lang="en-US" altLang="zh-TW" sz="2000" dirty="0"/>
              <a:t>(UE-m :53%</a:t>
            </a:r>
            <a:r>
              <a:rPr lang="zh-TW" altLang="en-US" sz="2000" dirty="0"/>
              <a:t>；</a:t>
            </a:r>
            <a:r>
              <a:rPr lang="en-US" altLang="zh-TW" sz="2000" dirty="0"/>
              <a:t>UE-</a:t>
            </a:r>
            <a:r>
              <a:rPr lang="en-US" altLang="zh-TW" sz="2000" dirty="0" err="1"/>
              <a:t>tl</a:t>
            </a:r>
            <a:r>
              <a:rPr lang="en-US" altLang="zh-TW" sz="2000" dirty="0"/>
              <a:t> :71%)</a:t>
            </a:r>
            <a:r>
              <a:rPr lang="zh-TW" altLang="en-US" sz="2000" dirty="0"/>
              <a:t>，靜態</a:t>
            </a:r>
            <a:r>
              <a:rPr lang="en-US" altLang="zh-TW" sz="2000" dirty="0"/>
              <a:t>HMI (UE-m :63%</a:t>
            </a:r>
            <a:r>
              <a:rPr lang="zh-TW" altLang="en-US" sz="2000" dirty="0"/>
              <a:t>；</a:t>
            </a:r>
            <a:r>
              <a:rPr lang="en-US" altLang="zh-TW" sz="2000" dirty="0"/>
              <a:t>UE-</a:t>
            </a:r>
            <a:r>
              <a:rPr lang="en-US" altLang="zh-TW" sz="2000" dirty="0" err="1"/>
              <a:t>tl</a:t>
            </a:r>
            <a:r>
              <a:rPr lang="en-US" altLang="zh-TW" sz="2000" dirty="0"/>
              <a:t> :84%)</a:t>
            </a:r>
            <a:r>
              <a:rPr lang="zh-TW" altLang="en-US" sz="2000" dirty="0"/>
              <a:t>有更高比例的駕駛員注視切入車道或騎自行車的人</a:t>
            </a:r>
            <a:endParaRPr lang="en-US" altLang="zh-TW" sz="2000" dirty="0"/>
          </a:p>
        </p:txBody>
      </p:sp>
    </p:spTree>
    <p:custDataLst>
      <p:tags r:id="rId1"/>
    </p:custDataLst>
    <p:extLst>
      <p:ext uri="{BB962C8B-B14F-4D97-AF65-F5344CB8AC3E}">
        <p14:creationId xmlns:p14="http://schemas.microsoft.com/office/powerpoint/2010/main" val="327093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E03F1F25-0A8D-1460-58AC-766CA64DCB44}"/>
              </a:ext>
            </a:extLst>
          </p:cNvPr>
          <p:cNvSpPr txBox="1"/>
          <p:nvPr/>
        </p:nvSpPr>
        <p:spPr>
          <a:xfrm>
            <a:off x="2204720" y="220537"/>
            <a:ext cx="4248331" cy="461665"/>
          </a:xfrm>
          <a:prstGeom prst="rect">
            <a:avLst/>
          </a:prstGeom>
          <a:noFill/>
        </p:spPr>
        <p:txBody>
          <a:bodyPr wrap="square" rtlCol="0">
            <a:spAutoFit/>
          </a:bodyPr>
          <a:lstStyle/>
          <a:p>
            <a:r>
              <a:rPr lang="en-US" altLang="zh-TW" sz="2400" b="1" dirty="0"/>
              <a:t>HMI</a:t>
            </a:r>
            <a:r>
              <a:rPr lang="zh-TW" altLang="en-US" sz="2400" b="1" dirty="0"/>
              <a:t>的評估 </a:t>
            </a:r>
            <a:r>
              <a:rPr lang="en-US" altLang="zh-TW" sz="2400" b="1" dirty="0"/>
              <a:t>-</a:t>
            </a:r>
            <a:r>
              <a:rPr lang="zh-TW" altLang="en-US" sz="2400" b="1" dirty="0"/>
              <a:t> 系統故障</a:t>
            </a:r>
            <a:r>
              <a:rPr lang="en-US" altLang="zh-TW" sz="2400" b="1" dirty="0"/>
              <a:t>(F)</a:t>
            </a:r>
            <a:endParaRPr lang="zh-TW" altLang="en-US" sz="2400" b="1" dirty="0"/>
          </a:p>
        </p:txBody>
      </p:sp>
      <p:sp>
        <p:nvSpPr>
          <p:cNvPr id="4" name="文字方塊 3">
            <a:extLst>
              <a:ext uri="{FF2B5EF4-FFF2-40B4-BE49-F238E27FC236}">
                <a16:creationId xmlns:a16="http://schemas.microsoft.com/office/drawing/2014/main" id="{8C026D60-AEDB-73B2-6925-48B4B164A8B8}"/>
              </a:ext>
            </a:extLst>
          </p:cNvPr>
          <p:cNvSpPr txBox="1"/>
          <p:nvPr/>
        </p:nvSpPr>
        <p:spPr>
          <a:xfrm>
            <a:off x="128730" y="1427552"/>
            <a:ext cx="11588990"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評價分數較低，表示沒有查覺到任何異常</a:t>
            </a:r>
            <a:endParaRPr lang="en-US" altLang="zh-TW" sz="2000" dirty="0"/>
          </a:p>
        </p:txBody>
      </p:sp>
      <p:sp>
        <p:nvSpPr>
          <p:cNvPr id="5" name="文字方塊 4">
            <a:extLst>
              <a:ext uri="{FF2B5EF4-FFF2-40B4-BE49-F238E27FC236}">
                <a16:creationId xmlns:a16="http://schemas.microsoft.com/office/drawing/2014/main" id="{B445B67C-7683-B7DD-8C2E-CBD3184296EE}"/>
              </a:ext>
            </a:extLst>
          </p:cNvPr>
          <p:cNvSpPr txBox="1"/>
          <p:nvPr/>
        </p:nvSpPr>
        <p:spPr>
          <a:xfrm>
            <a:off x="128730" y="927928"/>
            <a:ext cx="2472629" cy="499624"/>
          </a:xfrm>
          <a:prstGeom prst="rect">
            <a:avLst/>
          </a:prstGeom>
          <a:noFill/>
        </p:spPr>
        <p:txBody>
          <a:bodyPr wrap="square" rtlCol="0">
            <a:spAutoFit/>
          </a:bodyPr>
          <a:lstStyle/>
          <a:p>
            <a:pPr algn="just">
              <a:lnSpc>
                <a:spcPct val="150000"/>
              </a:lnSpc>
            </a:pPr>
            <a:r>
              <a:rPr lang="zh-TW" altLang="en-US" sz="2000" b="1" dirty="0"/>
              <a:t>系統故障識別率</a:t>
            </a:r>
            <a:endParaRPr lang="en-US" altLang="zh-TW" sz="2000" b="1" dirty="0"/>
          </a:p>
        </p:txBody>
      </p:sp>
      <p:grpSp>
        <p:nvGrpSpPr>
          <p:cNvPr id="11" name="群組 10">
            <a:extLst>
              <a:ext uri="{FF2B5EF4-FFF2-40B4-BE49-F238E27FC236}">
                <a16:creationId xmlns:a16="http://schemas.microsoft.com/office/drawing/2014/main" id="{5ECEA8BD-127A-F26E-BA68-6FEA028F19F5}"/>
              </a:ext>
            </a:extLst>
          </p:cNvPr>
          <p:cNvGrpSpPr/>
          <p:nvPr/>
        </p:nvGrpSpPr>
        <p:grpSpPr>
          <a:xfrm>
            <a:off x="128730" y="2219485"/>
            <a:ext cx="9598870" cy="868315"/>
            <a:chOff x="128730" y="2070642"/>
            <a:chExt cx="9598870" cy="868315"/>
          </a:xfrm>
        </p:grpSpPr>
        <mc:AlternateContent xmlns:mc="http://schemas.openxmlformats.org/markup-compatibility/2006">
          <mc:Choice xmlns:a14="http://schemas.microsoft.com/office/drawing/2010/main" Requires="a14">
            <p:sp>
              <p:nvSpPr>
                <p:cNvPr id="6" name="文字方塊 5">
                  <a:extLst>
                    <a:ext uri="{FF2B5EF4-FFF2-40B4-BE49-F238E27FC236}">
                      <a16:creationId xmlns:a16="http://schemas.microsoft.com/office/drawing/2014/main" id="{F115A314-9009-78FE-570A-41DB9C06A4BC}"/>
                    </a:ext>
                  </a:extLst>
                </p:cNvPr>
                <p:cNvSpPr txBox="1"/>
                <p:nvPr/>
              </p:nvSpPr>
              <p:spPr>
                <a:xfrm>
                  <a:off x="5923225" y="2070642"/>
                  <a:ext cx="3804375" cy="868315"/>
                </a:xfrm>
                <a:prstGeom prst="rect">
                  <a:avLst/>
                </a:prstGeom>
                <a:noFill/>
              </p:spPr>
              <p:txBody>
                <a:bodyPr wrap="none" lIns="0" tIns="0" rIns="0" bIns="0" rtlCol="0">
                  <a:spAutoFit/>
                </a:bodyPr>
                <a:lstStyle/>
                <a:p>
                  <a:pPr>
                    <a:lnSpc>
                      <a:spcPct val="150000"/>
                    </a:lnSpc>
                  </a:pPr>
                  <a14:m>
                    <m:oMath xmlns:m="http://schemas.openxmlformats.org/officeDocument/2006/math">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𝐹</m:t>
                          </m:r>
                          <m:r>
                            <a:rPr lang="en-US" altLang="zh-TW" sz="2000" b="0" i="1" smtClean="0">
                              <a:latin typeface="Cambria Math" panose="02040503050406030204" pitchFamily="18" charset="0"/>
                            </a:rPr>
                            <m:t>𝑚</m:t>
                          </m:r>
                          <m:r>
                            <a:rPr lang="zh-TW" altLang="en-US" sz="2000" i="1" smtClean="0">
                              <a:latin typeface="Cambria Math" panose="02040503050406030204" pitchFamily="18" charset="0"/>
                            </a:rPr>
                            <m:t>𝜒</m:t>
                          </m:r>
                        </m:e>
                        <m:sup>
                          <m:r>
                            <a:rPr lang="en-US" altLang="zh-TW" sz="2000" i="1">
                              <a:latin typeface="Cambria Math" panose="02040503050406030204" pitchFamily="18" charset="0"/>
                            </a:rPr>
                            <m:t>2</m:t>
                          </m:r>
                        </m:sup>
                      </m:sSup>
                      <m:r>
                        <a:rPr lang="zh-TW" altLang="en-US" sz="2000" i="1">
                          <a:latin typeface="Cambria Math" panose="02040503050406030204" pitchFamily="18" charset="0"/>
                        </a:rPr>
                        <m:t> </m:t>
                      </m:r>
                    </m:oMath>
                  </a14:m>
                  <a:r>
                    <a:rPr lang="en-US" altLang="zh-TW" sz="2000" dirty="0"/>
                    <a:t>(1,N=45)=3.00 , p=0.083 </a:t>
                  </a:r>
                </a:p>
                <a:p>
                  <a:pPr>
                    <a:lnSpc>
                      <a:spcPct val="150000"/>
                    </a:lnSpc>
                  </a:pPr>
                  <a14:m>
                    <m:oMath xmlns:m="http://schemas.openxmlformats.org/officeDocument/2006/math">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𝐹</m:t>
                          </m:r>
                          <m:r>
                            <a:rPr lang="en-US" altLang="zh-TW" sz="2000" b="0" i="1" smtClean="0">
                              <a:latin typeface="Cambria Math" panose="02040503050406030204" pitchFamily="18" charset="0"/>
                            </a:rPr>
                            <m:t>𝑡𝑙</m:t>
                          </m:r>
                          <m:r>
                            <a:rPr lang="zh-TW" altLang="en-US" sz="2000" i="1">
                              <a:latin typeface="Cambria Math" panose="02040503050406030204" pitchFamily="18" charset="0"/>
                            </a:rPr>
                            <m:t>𝜒</m:t>
                          </m:r>
                        </m:e>
                        <m:sup>
                          <m:r>
                            <a:rPr lang="en-US" altLang="zh-TW" sz="2000" i="1">
                              <a:latin typeface="Cambria Math" panose="02040503050406030204" pitchFamily="18" charset="0"/>
                            </a:rPr>
                            <m:t>2</m:t>
                          </m:r>
                        </m:sup>
                      </m:sSup>
                      <m:r>
                        <a:rPr lang="zh-TW" altLang="en-US" sz="2000" i="1">
                          <a:latin typeface="Cambria Math" panose="02040503050406030204" pitchFamily="18" charset="0"/>
                        </a:rPr>
                        <m:t> </m:t>
                      </m:r>
                    </m:oMath>
                  </a14:m>
                  <a:r>
                    <a:rPr lang="en-US" altLang="zh-TW" sz="2000" dirty="0"/>
                    <a:t>(1,N=45)=5.74 , p=0.017</a:t>
                  </a:r>
                  <a:endParaRPr lang="zh-TW" altLang="en-US" sz="2000" dirty="0"/>
                </a:p>
              </p:txBody>
            </p:sp>
          </mc:Choice>
          <mc:Fallback>
            <p:sp>
              <p:nvSpPr>
                <p:cNvPr id="6" name="文字方塊 5">
                  <a:extLst>
                    <a:ext uri="{FF2B5EF4-FFF2-40B4-BE49-F238E27FC236}">
                      <a16:creationId xmlns:a16="http://schemas.microsoft.com/office/drawing/2014/main" id="{F115A314-9009-78FE-570A-41DB9C06A4BC}"/>
                    </a:ext>
                  </a:extLst>
                </p:cNvPr>
                <p:cNvSpPr txBox="1">
                  <a:spLocks noRot="1" noChangeAspect="1" noMove="1" noResize="1" noEditPoints="1" noAdjustHandles="1" noChangeArrowheads="1" noChangeShapeType="1" noTextEdit="1"/>
                </p:cNvSpPr>
                <p:nvPr/>
              </p:nvSpPr>
              <p:spPr>
                <a:xfrm>
                  <a:off x="5923225" y="2070642"/>
                  <a:ext cx="3804375" cy="868315"/>
                </a:xfrm>
                <a:prstGeom prst="rect">
                  <a:avLst/>
                </a:prstGeom>
                <a:blipFill>
                  <a:blip r:embed="rId4"/>
                  <a:stretch>
                    <a:fillRect l="-2404" r="-3045" b="-16783"/>
                  </a:stretch>
                </a:blipFill>
              </p:spPr>
              <p:txBody>
                <a:bodyPr/>
                <a:lstStyle/>
                <a:p>
                  <a:r>
                    <a:rPr lang="zh-TW" altLang="en-US">
                      <a:noFill/>
                    </a:rPr>
                    <a:t> </a:t>
                  </a:r>
                </a:p>
              </p:txBody>
            </p:sp>
          </mc:Fallback>
        </mc:AlternateContent>
        <p:sp>
          <p:nvSpPr>
            <p:cNvPr id="8" name="箭號: 向右 7">
              <a:extLst>
                <a:ext uri="{FF2B5EF4-FFF2-40B4-BE49-F238E27FC236}">
                  <a16:creationId xmlns:a16="http://schemas.microsoft.com/office/drawing/2014/main" id="{09CF2A2C-8437-ED6F-D2E7-4969779BB7C7}"/>
                </a:ext>
              </a:extLst>
            </p:cNvPr>
            <p:cNvSpPr/>
            <p:nvPr/>
          </p:nvSpPr>
          <p:spPr>
            <a:xfrm>
              <a:off x="5295554" y="2337876"/>
              <a:ext cx="40494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73D941BC-78EF-69A8-0A1C-8E40A5D66A38}"/>
                </a:ext>
              </a:extLst>
            </p:cNvPr>
            <p:cNvSpPr txBox="1"/>
            <p:nvPr/>
          </p:nvSpPr>
          <p:spPr>
            <a:xfrm>
              <a:off x="128730" y="2301441"/>
              <a:ext cx="5070287" cy="49962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b="1" dirty="0"/>
                <a:t>使用</a:t>
              </a:r>
              <a:r>
                <a:rPr lang="en-US" altLang="zh-TW" sz="2000" b="1" dirty="0"/>
                <a:t>HUD</a:t>
              </a:r>
              <a:r>
                <a:rPr lang="zh-TW" altLang="en-US" sz="2000" b="1" dirty="0"/>
                <a:t>比使用</a:t>
              </a:r>
              <a:r>
                <a:rPr lang="en-US" altLang="zh-TW" sz="2000" b="1" dirty="0"/>
                <a:t>IC</a:t>
              </a:r>
              <a:r>
                <a:rPr lang="zh-TW" altLang="en-US" sz="2000" b="1" dirty="0"/>
                <a:t>更容易察覺系統故障</a:t>
              </a:r>
              <a:endParaRPr lang="en-US" altLang="zh-TW" sz="2000" b="1" dirty="0"/>
            </a:p>
          </p:txBody>
        </p:sp>
      </p:grpSp>
      <p:sp>
        <p:nvSpPr>
          <p:cNvPr id="12" name="文字方塊 11">
            <a:extLst>
              <a:ext uri="{FF2B5EF4-FFF2-40B4-BE49-F238E27FC236}">
                <a16:creationId xmlns:a16="http://schemas.microsoft.com/office/drawing/2014/main" id="{2E77EF13-966F-1B9D-5656-4A736BAE851F}"/>
              </a:ext>
            </a:extLst>
          </p:cNvPr>
          <p:cNvSpPr txBox="1"/>
          <p:nvPr/>
        </p:nvSpPr>
        <p:spPr>
          <a:xfrm>
            <a:off x="128730" y="3380109"/>
            <a:ext cx="11588990"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a:t>
            </a:r>
            <a:r>
              <a:rPr lang="en-US" altLang="zh-TW" sz="2000" dirty="0"/>
              <a:t>F-m</a:t>
            </a:r>
            <a:r>
              <a:rPr lang="zh-TW" altLang="en-US" sz="2000" dirty="0"/>
              <a:t>的情況下，兩種呈現形式</a:t>
            </a:r>
            <a:r>
              <a:rPr lang="en-US" altLang="zh-TW" sz="2000" dirty="0"/>
              <a:t>(</a:t>
            </a:r>
            <a:r>
              <a:rPr lang="zh-TW" altLang="en-US" sz="2000" dirty="0"/>
              <a:t>動態</a:t>
            </a:r>
            <a:r>
              <a:rPr lang="en-US" altLang="zh-TW" sz="2000" dirty="0"/>
              <a:t>&amp;</a:t>
            </a:r>
            <a:r>
              <a:rPr lang="zh-TW" altLang="en-US" sz="2000" dirty="0"/>
              <a:t>靜態</a:t>
            </a:r>
            <a:r>
              <a:rPr lang="en-US" altLang="zh-TW" sz="2000" dirty="0"/>
              <a:t>)</a:t>
            </a:r>
            <a:r>
              <a:rPr lang="zh-TW" altLang="en-US" sz="2000" dirty="0"/>
              <a:t>之間沒有顯著差異</a:t>
            </a:r>
            <a:endParaRPr lang="en-US" altLang="zh-TW" sz="2000" dirty="0"/>
          </a:p>
        </p:txBody>
      </p:sp>
      <p:grpSp>
        <p:nvGrpSpPr>
          <p:cNvPr id="22" name="群組 21">
            <a:extLst>
              <a:ext uri="{FF2B5EF4-FFF2-40B4-BE49-F238E27FC236}">
                <a16:creationId xmlns:a16="http://schemas.microsoft.com/office/drawing/2014/main" id="{7542B240-75A9-B061-4F54-20C6B4D530A4}"/>
              </a:ext>
            </a:extLst>
          </p:cNvPr>
          <p:cNvGrpSpPr/>
          <p:nvPr/>
        </p:nvGrpSpPr>
        <p:grpSpPr>
          <a:xfrm>
            <a:off x="128730" y="4172042"/>
            <a:ext cx="9682219" cy="550991"/>
            <a:chOff x="128730" y="4027894"/>
            <a:chExt cx="9682219" cy="550991"/>
          </a:xfrm>
        </p:grpSpPr>
        <mc:AlternateContent xmlns:mc="http://schemas.openxmlformats.org/markup-compatibility/2006">
          <mc:Choice xmlns:a14="http://schemas.microsoft.com/office/drawing/2010/main" Requires="a14">
            <p:sp>
              <p:nvSpPr>
                <p:cNvPr id="13" name="文字方塊 12">
                  <a:extLst>
                    <a:ext uri="{FF2B5EF4-FFF2-40B4-BE49-F238E27FC236}">
                      <a16:creationId xmlns:a16="http://schemas.microsoft.com/office/drawing/2014/main" id="{D3C137BE-2903-EF55-A55D-604A5A01DBF6}"/>
                    </a:ext>
                  </a:extLst>
                </p:cNvPr>
                <p:cNvSpPr txBox="1"/>
                <p:nvPr/>
              </p:nvSpPr>
              <p:spPr>
                <a:xfrm>
                  <a:off x="6453812" y="4074381"/>
                  <a:ext cx="3357137" cy="406650"/>
                </a:xfrm>
                <a:prstGeom prst="rect">
                  <a:avLst/>
                </a:prstGeom>
                <a:noFill/>
              </p:spPr>
              <p:txBody>
                <a:bodyPr wrap="none" lIns="0" tIns="0" rIns="0" bIns="0" rtlCol="0">
                  <a:spAutoFit/>
                </a:bodyPr>
                <a:lstStyle/>
                <a:p>
                  <a:pPr>
                    <a:lnSpc>
                      <a:spcPct val="150000"/>
                    </a:lnSpc>
                  </a:pPr>
                  <a14:m>
                    <m:oMath xmlns:m="http://schemas.openxmlformats.org/officeDocument/2006/math">
                      <m:sSup>
                        <m:sSupPr>
                          <m:ctrlPr>
                            <a:rPr lang="en-US" altLang="zh-TW" sz="2000" i="1">
                              <a:latin typeface="Cambria Math" panose="02040503050406030204" pitchFamily="18" charset="0"/>
                            </a:rPr>
                          </m:ctrlPr>
                        </m:sSupPr>
                        <m:e>
                          <m:r>
                            <a:rPr lang="zh-TW" altLang="en-US" sz="2000" i="1">
                              <a:latin typeface="Cambria Math" panose="02040503050406030204" pitchFamily="18" charset="0"/>
                            </a:rPr>
                            <m:t>𝜒</m:t>
                          </m:r>
                        </m:e>
                        <m:sup>
                          <m:r>
                            <a:rPr lang="en-US" altLang="zh-TW" sz="2000" i="1">
                              <a:latin typeface="Cambria Math" panose="02040503050406030204" pitchFamily="18" charset="0"/>
                            </a:rPr>
                            <m:t>2</m:t>
                          </m:r>
                        </m:sup>
                      </m:sSup>
                      <m:r>
                        <a:rPr lang="zh-TW" altLang="en-US" sz="2000" i="1">
                          <a:latin typeface="Cambria Math" panose="02040503050406030204" pitchFamily="18" charset="0"/>
                        </a:rPr>
                        <m:t> </m:t>
                      </m:r>
                    </m:oMath>
                  </a14:m>
                  <a:r>
                    <a:rPr lang="en-US" altLang="zh-TW" sz="2000" dirty="0"/>
                    <a:t>(1,N=46)=9.32 , p=0.002</a:t>
                  </a:r>
                  <a:endParaRPr lang="zh-TW" altLang="en-US" sz="2000" dirty="0"/>
                </a:p>
              </p:txBody>
            </p:sp>
          </mc:Choice>
          <mc:Fallback>
            <p:sp>
              <p:nvSpPr>
                <p:cNvPr id="13" name="文字方塊 12">
                  <a:extLst>
                    <a:ext uri="{FF2B5EF4-FFF2-40B4-BE49-F238E27FC236}">
                      <a16:creationId xmlns:a16="http://schemas.microsoft.com/office/drawing/2014/main" id="{D3C137BE-2903-EF55-A55D-604A5A01DBF6}"/>
                    </a:ext>
                  </a:extLst>
                </p:cNvPr>
                <p:cNvSpPr txBox="1">
                  <a:spLocks noRot="1" noChangeAspect="1" noMove="1" noResize="1" noEditPoints="1" noAdjustHandles="1" noChangeArrowheads="1" noChangeShapeType="1" noTextEdit="1"/>
                </p:cNvSpPr>
                <p:nvPr/>
              </p:nvSpPr>
              <p:spPr>
                <a:xfrm>
                  <a:off x="6453812" y="4074381"/>
                  <a:ext cx="3357137" cy="406650"/>
                </a:xfrm>
                <a:prstGeom prst="rect">
                  <a:avLst/>
                </a:prstGeom>
                <a:blipFill>
                  <a:blip r:embed="rId5"/>
                  <a:stretch>
                    <a:fillRect l="-2727" r="-4182" b="-37313"/>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5F50D83E-3AD6-2046-630B-F8C9951F9CF0}"/>
                </a:ext>
              </a:extLst>
            </p:cNvPr>
            <p:cNvSpPr txBox="1"/>
            <p:nvPr/>
          </p:nvSpPr>
          <p:spPr>
            <a:xfrm>
              <a:off x="128730" y="4027894"/>
              <a:ext cx="6198324" cy="499624"/>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zh-TW" altLang="en-US" sz="2000" dirty="0"/>
                <a:t>在</a:t>
              </a:r>
              <a:r>
                <a:rPr lang="en-US" altLang="zh-TW" sz="2000" dirty="0"/>
                <a:t>F-</a:t>
              </a:r>
              <a:r>
                <a:rPr lang="en-US" altLang="zh-TW" sz="2000" dirty="0" err="1"/>
                <a:t>tl</a:t>
              </a:r>
              <a:r>
                <a:rPr lang="zh-TW" altLang="en-US" sz="2000" dirty="0"/>
                <a:t>的情況下，動態的呈現方式比靜態的好 </a:t>
              </a:r>
              <a:endParaRPr lang="en-US" altLang="zh-TW" sz="2000" dirty="0"/>
            </a:p>
          </p:txBody>
        </p:sp>
        <p:sp>
          <p:nvSpPr>
            <p:cNvPr id="20" name="箭號: 向右 19">
              <a:extLst>
                <a:ext uri="{FF2B5EF4-FFF2-40B4-BE49-F238E27FC236}">
                  <a16:creationId xmlns:a16="http://schemas.microsoft.com/office/drawing/2014/main" id="{CD72041E-3ECE-47B6-0D2A-F0B7BC2085C2}"/>
                </a:ext>
              </a:extLst>
            </p:cNvPr>
            <p:cNvSpPr/>
            <p:nvPr/>
          </p:nvSpPr>
          <p:spPr>
            <a:xfrm>
              <a:off x="5783011" y="4094253"/>
              <a:ext cx="40494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Tree>
    <p:custDataLst>
      <p:tags r:id="rId1"/>
    </p:custDataLst>
    <p:extLst>
      <p:ext uri="{BB962C8B-B14F-4D97-AF65-F5344CB8AC3E}">
        <p14:creationId xmlns:p14="http://schemas.microsoft.com/office/powerpoint/2010/main" val="183858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3" name="文字方塊 2">
            <a:extLst>
              <a:ext uri="{FF2B5EF4-FFF2-40B4-BE49-F238E27FC236}">
                <a16:creationId xmlns:a16="http://schemas.microsoft.com/office/drawing/2014/main" id="{E03F1F25-0A8D-1460-58AC-766CA64DCB44}"/>
              </a:ext>
            </a:extLst>
          </p:cNvPr>
          <p:cNvSpPr txBox="1"/>
          <p:nvPr/>
        </p:nvSpPr>
        <p:spPr>
          <a:xfrm>
            <a:off x="2204720" y="220537"/>
            <a:ext cx="4601029" cy="461665"/>
          </a:xfrm>
          <a:prstGeom prst="rect">
            <a:avLst/>
          </a:prstGeom>
          <a:noFill/>
        </p:spPr>
        <p:txBody>
          <a:bodyPr wrap="square" rtlCol="0">
            <a:spAutoFit/>
          </a:bodyPr>
          <a:lstStyle/>
          <a:p>
            <a:r>
              <a:rPr lang="zh-TW" altLang="en-US" sz="2400" b="1" dirty="0"/>
              <a:t>系統故障</a:t>
            </a:r>
            <a:r>
              <a:rPr lang="en-US" altLang="zh-TW" sz="2400" b="1" dirty="0"/>
              <a:t>(F) –</a:t>
            </a:r>
            <a:r>
              <a:rPr lang="zh-TW" altLang="en-US" sz="2400" b="1" dirty="0"/>
              <a:t> 關鍵性評分和碰撞</a:t>
            </a:r>
          </a:p>
        </p:txBody>
      </p:sp>
      <p:sp>
        <p:nvSpPr>
          <p:cNvPr id="4" name="文字方塊 3">
            <a:extLst>
              <a:ext uri="{FF2B5EF4-FFF2-40B4-BE49-F238E27FC236}">
                <a16:creationId xmlns:a16="http://schemas.microsoft.com/office/drawing/2014/main" id="{8C026D60-AEDB-73B2-6925-48B4B164A8B8}"/>
              </a:ext>
            </a:extLst>
          </p:cNvPr>
          <p:cNvSpPr txBox="1"/>
          <p:nvPr/>
        </p:nvSpPr>
        <p:spPr>
          <a:xfrm>
            <a:off x="128730" y="1155535"/>
            <a:ext cx="11588990"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a:t>
            </a:r>
            <a:r>
              <a:rPr lang="en-US" altLang="zh-TW" sz="2000" dirty="0"/>
              <a:t>F-</a:t>
            </a:r>
            <a:r>
              <a:rPr lang="en-US" altLang="zh-TW" sz="2000" dirty="0" err="1"/>
              <a:t>tl</a:t>
            </a:r>
            <a:r>
              <a:rPr lang="zh-TW" altLang="en-US" sz="2000" dirty="0"/>
              <a:t>情況，動態</a:t>
            </a:r>
            <a:r>
              <a:rPr lang="en-US" altLang="zh-TW" sz="2000" dirty="0"/>
              <a:t>HMI</a:t>
            </a:r>
            <a:r>
              <a:rPr lang="zh-TW" altLang="en-US" sz="2000" dirty="0"/>
              <a:t>比靜態</a:t>
            </a:r>
            <a:r>
              <a:rPr lang="en-US" altLang="zh-TW" sz="2000" dirty="0"/>
              <a:t>HMI</a:t>
            </a:r>
            <a:r>
              <a:rPr lang="zh-TW" altLang="en-US" sz="2000" dirty="0"/>
              <a:t>嚴重 </a:t>
            </a:r>
            <a:r>
              <a:rPr lang="en-US" altLang="zh-TW" sz="2000" dirty="0"/>
              <a:t>F(1,42)=4.81 , p = 0.034</a:t>
            </a:r>
          </a:p>
          <a:p>
            <a:pPr marL="342900" indent="-342900" algn="just">
              <a:lnSpc>
                <a:spcPct val="150000"/>
              </a:lnSpc>
              <a:buFont typeface="Arial" panose="020B0604020202020204" pitchFamily="34" charset="0"/>
              <a:buChar char="•"/>
            </a:pPr>
            <a:r>
              <a:rPr lang="zh-TW" altLang="en-US" sz="2000" dirty="0"/>
              <a:t>在</a:t>
            </a:r>
            <a:r>
              <a:rPr lang="en-US" altLang="zh-TW" sz="2000" dirty="0"/>
              <a:t>F-</a:t>
            </a:r>
            <a:r>
              <a:rPr lang="en-US" altLang="zh-TW" sz="2000" dirty="0" err="1"/>
              <a:t>tl</a:t>
            </a:r>
            <a:r>
              <a:rPr lang="zh-TW" altLang="en-US" sz="2000" dirty="0"/>
              <a:t>情況，</a:t>
            </a:r>
            <a:r>
              <a:rPr lang="en-US" altLang="zh-TW" sz="2000" dirty="0"/>
              <a:t>HUD</a:t>
            </a:r>
            <a:r>
              <a:rPr lang="zh-TW" altLang="en-US" sz="2000" dirty="0"/>
              <a:t>比</a:t>
            </a:r>
            <a:r>
              <a:rPr lang="en-US" altLang="zh-TW" sz="2000" dirty="0"/>
              <a:t>IC</a:t>
            </a:r>
            <a:r>
              <a:rPr lang="zh-TW" altLang="en-US" sz="2000" dirty="0"/>
              <a:t>更嚴重 </a:t>
            </a:r>
            <a:r>
              <a:rPr lang="en-US" altLang="zh-TW" sz="2000" dirty="0"/>
              <a:t>F(1,42)=4.69 , p = 0.036</a:t>
            </a:r>
          </a:p>
        </p:txBody>
      </p:sp>
      <p:pic>
        <p:nvPicPr>
          <p:cNvPr id="5" name="圖片 4">
            <a:extLst>
              <a:ext uri="{FF2B5EF4-FFF2-40B4-BE49-F238E27FC236}">
                <a16:creationId xmlns:a16="http://schemas.microsoft.com/office/drawing/2014/main" id="{62778D28-9014-E53B-959B-33D6B2660896}"/>
              </a:ext>
            </a:extLst>
          </p:cNvPr>
          <p:cNvPicPr>
            <a:picLocks noChangeAspect="1"/>
          </p:cNvPicPr>
          <p:nvPr/>
        </p:nvPicPr>
        <p:blipFill rotWithShape="1">
          <a:blip r:embed="rId4"/>
          <a:srcRect l="50306"/>
          <a:stretch/>
        </p:blipFill>
        <p:spPr>
          <a:xfrm>
            <a:off x="3056438" y="2637237"/>
            <a:ext cx="5733573" cy="3458651"/>
          </a:xfrm>
          <a:prstGeom prst="rect">
            <a:avLst/>
          </a:prstGeom>
        </p:spPr>
      </p:pic>
    </p:spTree>
    <p:custDataLst>
      <p:tags r:id="rId1"/>
    </p:custDataLst>
    <p:extLst>
      <p:ext uri="{BB962C8B-B14F-4D97-AF65-F5344CB8AC3E}">
        <p14:creationId xmlns:p14="http://schemas.microsoft.com/office/powerpoint/2010/main" val="3625803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1617943" cy="646331"/>
          </a:xfrm>
          <a:prstGeom prst="rect">
            <a:avLst/>
          </a:prstGeom>
          <a:noFill/>
        </p:spPr>
        <p:txBody>
          <a:bodyPr wrap="none" rtlCol="0">
            <a:spAutoFit/>
          </a:bodyPr>
          <a:lstStyle/>
          <a:p>
            <a:r>
              <a:rPr lang="en-US" altLang="zh-TW" sz="3600" b="1" dirty="0"/>
              <a:t>Result</a:t>
            </a:r>
            <a:endParaRPr lang="zh-TW" altLang="en-US" sz="3600" b="1" dirty="0"/>
          </a:p>
        </p:txBody>
      </p:sp>
      <p:sp>
        <p:nvSpPr>
          <p:cNvPr id="4" name="文字方塊 3">
            <a:extLst>
              <a:ext uri="{FF2B5EF4-FFF2-40B4-BE49-F238E27FC236}">
                <a16:creationId xmlns:a16="http://schemas.microsoft.com/office/drawing/2014/main" id="{8C026D60-AEDB-73B2-6925-48B4B164A8B8}"/>
              </a:ext>
            </a:extLst>
          </p:cNvPr>
          <p:cNvSpPr txBox="1"/>
          <p:nvPr/>
        </p:nvSpPr>
        <p:spPr>
          <a:xfrm>
            <a:off x="128730" y="1057368"/>
            <a:ext cx="11588990" cy="234628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TW" sz="2000" dirty="0"/>
              <a:t>F-m</a:t>
            </a:r>
            <a:r>
              <a:rPr lang="zh-TW" altLang="en-US" sz="2000" dirty="0"/>
              <a:t> 和 </a:t>
            </a:r>
            <a:r>
              <a:rPr lang="en-US" altLang="zh-TW" sz="2000" dirty="0"/>
              <a:t>F-</a:t>
            </a:r>
            <a:r>
              <a:rPr lang="en-US" altLang="zh-TW" sz="2000" dirty="0" err="1"/>
              <a:t>tl</a:t>
            </a:r>
            <a:r>
              <a:rPr lang="zh-TW" altLang="en-US" sz="2000" dirty="0"/>
              <a:t>的情況下，</a:t>
            </a:r>
            <a:r>
              <a:rPr lang="en-US" altLang="zh-TW" sz="2000" dirty="0"/>
              <a:t>HMI</a:t>
            </a:r>
            <a:r>
              <a:rPr lang="zh-TW" altLang="en-US" sz="2000" dirty="0"/>
              <a:t>的位置及形式之</a:t>
            </a:r>
            <a:r>
              <a:rPr lang="en-US" altLang="zh-TW" sz="2000" dirty="0"/>
              <a:t>AOI</a:t>
            </a:r>
            <a:r>
              <a:rPr lang="zh-TW" altLang="en-US" sz="2000" dirty="0"/>
              <a:t>掃視持續時間沒有顯著差異</a:t>
            </a:r>
            <a:endParaRPr lang="en-US" altLang="zh-TW" sz="2000" dirty="0"/>
          </a:p>
          <a:p>
            <a:pPr marL="342900" indent="-342900" algn="just">
              <a:lnSpc>
                <a:spcPct val="150000"/>
              </a:lnSpc>
              <a:buFont typeface="Arial" panose="020B0604020202020204" pitchFamily="34" charset="0"/>
              <a:buChar char="•"/>
            </a:pPr>
            <a:r>
              <a:rPr lang="zh-TW" altLang="en-US" sz="2000" dirty="0"/>
              <a:t>在</a:t>
            </a:r>
            <a:r>
              <a:rPr lang="en-US" altLang="zh-TW" sz="2000" dirty="0"/>
              <a:t>F-m</a:t>
            </a:r>
            <a:r>
              <a:rPr lang="zh-TW" altLang="en-US" sz="2000" dirty="0"/>
              <a:t>的情況下，</a:t>
            </a:r>
            <a:r>
              <a:rPr lang="en-US" altLang="zh-TW" sz="2000" dirty="0"/>
              <a:t>HUD</a:t>
            </a:r>
            <a:r>
              <a:rPr lang="zh-TW" altLang="en-US" sz="2000" dirty="0"/>
              <a:t>的掃視時間比</a:t>
            </a:r>
            <a:r>
              <a:rPr lang="en-US" altLang="zh-TW" sz="2000" dirty="0"/>
              <a:t>IC</a:t>
            </a:r>
            <a:r>
              <a:rPr lang="zh-TW" altLang="en-US" sz="2000" dirty="0"/>
              <a:t>長 </a:t>
            </a:r>
            <a:r>
              <a:rPr lang="en-US" altLang="zh-TW" sz="2000" dirty="0"/>
              <a:t>(F(1,27)=7.77 , p=0.010)</a:t>
            </a:r>
          </a:p>
          <a:p>
            <a:pPr marL="342900" indent="-342900" algn="just">
              <a:lnSpc>
                <a:spcPct val="150000"/>
              </a:lnSpc>
              <a:buFont typeface="Arial" panose="020B0604020202020204" pitchFamily="34" charset="0"/>
              <a:buChar char="•"/>
            </a:pPr>
            <a:r>
              <a:rPr lang="zh-TW" altLang="en-US" sz="2000" dirty="0"/>
              <a:t>在</a:t>
            </a:r>
            <a:r>
              <a:rPr lang="en-US" altLang="zh-TW" sz="2000" dirty="0"/>
              <a:t>F-m</a:t>
            </a:r>
            <a:r>
              <a:rPr lang="zh-TW" altLang="en-US" sz="2000" dirty="0"/>
              <a:t>的情況下，呈現形式</a:t>
            </a:r>
            <a:r>
              <a:rPr lang="en-US" altLang="zh-TW" sz="2000" dirty="0"/>
              <a:t>(</a:t>
            </a:r>
            <a:r>
              <a:rPr lang="zh-TW" altLang="en-US" sz="2000" dirty="0"/>
              <a:t>動態</a:t>
            </a:r>
            <a:r>
              <a:rPr lang="en-US" altLang="zh-TW" sz="2000" dirty="0"/>
              <a:t>&amp;</a:t>
            </a:r>
            <a:r>
              <a:rPr lang="zh-TW" altLang="en-US" sz="2000" dirty="0"/>
              <a:t>靜態</a:t>
            </a:r>
            <a:r>
              <a:rPr lang="en-US" altLang="zh-TW" sz="2000" dirty="0"/>
              <a:t>)</a:t>
            </a:r>
            <a:r>
              <a:rPr lang="zh-TW" altLang="en-US" sz="2000" dirty="0"/>
              <a:t>沒有顯著差別 </a:t>
            </a:r>
            <a:r>
              <a:rPr lang="en-US" altLang="zh-TW" sz="2000" dirty="0"/>
              <a:t>(p&gt;0.05)</a:t>
            </a:r>
          </a:p>
          <a:p>
            <a:pPr marL="342900" indent="-342900" algn="just">
              <a:lnSpc>
                <a:spcPct val="150000"/>
              </a:lnSpc>
              <a:buFont typeface="Arial" panose="020B0604020202020204" pitchFamily="34" charset="0"/>
              <a:buChar char="•"/>
            </a:pPr>
            <a:r>
              <a:rPr lang="zh-TW" altLang="en-US" sz="2000" dirty="0"/>
              <a:t>在</a:t>
            </a:r>
            <a:r>
              <a:rPr lang="en-US" altLang="zh-TW" sz="2000" dirty="0"/>
              <a:t>F-</a:t>
            </a:r>
            <a:r>
              <a:rPr lang="en-US" altLang="zh-TW" sz="2000" dirty="0" err="1"/>
              <a:t>tl</a:t>
            </a:r>
            <a:r>
              <a:rPr lang="zh-TW" altLang="en-US" sz="2000" dirty="0"/>
              <a:t> 的情況下，</a:t>
            </a:r>
            <a:r>
              <a:rPr lang="en-US" altLang="zh-TW" sz="2000" dirty="0"/>
              <a:t>HUD</a:t>
            </a:r>
            <a:r>
              <a:rPr lang="zh-TW" altLang="en-US" sz="2000" dirty="0"/>
              <a:t>的掃視時間比</a:t>
            </a:r>
            <a:r>
              <a:rPr lang="en-US" altLang="zh-TW" sz="2000" dirty="0"/>
              <a:t>IC</a:t>
            </a:r>
            <a:r>
              <a:rPr lang="zh-TW" altLang="en-US" sz="2000" dirty="0"/>
              <a:t>長 </a:t>
            </a:r>
            <a:r>
              <a:rPr lang="en-US" altLang="zh-TW" sz="2000" dirty="0"/>
              <a:t>(U(16,17)=38,z=3.51,p&lt;0.001)</a:t>
            </a:r>
          </a:p>
          <a:p>
            <a:pPr marL="342900" indent="-342900" algn="just">
              <a:lnSpc>
                <a:spcPct val="150000"/>
              </a:lnSpc>
              <a:buFont typeface="Arial" panose="020B0604020202020204" pitchFamily="34" charset="0"/>
              <a:buChar char="•"/>
            </a:pPr>
            <a:r>
              <a:rPr lang="zh-TW" altLang="en-US" sz="2000" dirty="0"/>
              <a:t>在</a:t>
            </a:r>
            <a:r>
              <a:rPr lang="en-US" altLang="zh-TW" sz="2000" dirty="0"/>
              <a:t>F-</a:t>
            </a:r>
            <a:r>
              <a:rPr lang="en-US" altLang="zh-TW" sz="2000" dirty="0" err="1"/>
              <a:t>tl</a:t>
            </a:r>
            <a:r>
              <a:rPr lang="en-US" altLang="zh-TW" sz="2000" dirty="0"/>
              <a:t> </a:t>
            </a:r>
            <a:r>
              <a:rPr lang="zh-TW" altLang="en-US" sz="2000" dirty="0"/>
              <a:t>的情況下，呈現形式</a:t>
            </a:r>
            <a:r>
              <a:rPr lang="en-US" altLang="zh-TW" sz="2000" dirty="0"/>
              <a:t>(</a:t>
            </a:r>
            <a:r>
              <a:rPr lang="zh-TW" altLang="en-US" sz="2000" dirty="0"/>
              <a:t>動態</a:t>
            </a:r>
            <a:r>
              <a:rPr lang="en-US" altLang="zh-TW" sz="2000" dirty="0"/>
              <a:t>&amp;</a:t>
            </a:r>
            <a:r>
              <a:rPr lang="zh-TW" altLang="en-US" sz="2000" dirty="0"/>
              <a:t>靜態</a:t>
            </a:r>
            <a:r>
              <a:rPr lang="en-US" altLang="zh-TW" sz="2000" dirty="0"/>
              <a:t>)</a:t>
            </a:r>
            <a:r>
              <a:rPr lang="zh-TW" altLang="en-US" sz="2000" dirty="0"/>
              <a:t>沒有顯著差別 </a:t>
            </a:r>
            <a:r>
              <a:rPr lang="en-US" altLang="zh-TW" sz="2000" dirty="0"/>
              <a:t>(p&gt;0.05)</a:t>
            </a:r>
          </a:p>
        </p:txBody>
      </p:sp>
      <p:sp>
        <p:nvSpPr>
          <p:cNvPr id="5" name="文字方塊 4">
            <a:extLst>
              <a:ext uri="{FF2B5EF4-FFF2-40B4-BE49-F238E27FC236}">
                <a16:creationId xmlns:a16="http://schemas.microsoft.com/office/drawing/2014/main" id="{87E2C6E4-F43B-3644-E9E1-13CE5F9AAC0D}"/>
              </a:ext>
            </a:extLst>
          </p:cNvPr>
          <p:cNvSpPr txBox="1"/>
          <p:nvPr/>
        </p:nvSpPr>
        <p:spPr>
          <a:xfrm>
            <a:off x="2204720" y="220537"/>
            <a:ext cx="4601029" cy="461665"/>
          </a:xfrm>
          <a:prstGeom prst="rect">
            <a:avLst/>
          </a:prstGeom>
          <a:noFill/>
        </p:spPr>
        <p:txBody>
          <a:bodyPr wrap="square" rtlCol="0">
            <a:spAutoFit/>
          </a:bodyPr>
          <a:lstStyle/>
          <a:p>
            <a:r>
              <a:rPr lang="zh-TW" altLang="en-US" sz="2400" b="1" dirty="0"/>
              <a:t>系統故障</a:t>
            </a:r>
            <a:r>
              <a:rPr lang="en-US" altLang="zh-TW" sz="2400" b="1" dirty="0"/>
              <a:t>(F) –</a:t>
            </a:r>
            <a:r>
              <a:rPr lang="zh-TW" altLang="en-US" sz="2400" b="1" dirty="0"/>
              <a:t> 掃視行為</a:t>
            </a:r>
          </a:p>
        </p:txBody>
      </p:sp>
      <p:pic>
        <p:nvPicPr>
          <p:cNvPr id="7" name="圖片 6">
            <a:extLst>
              <a:ext uri="{FF2B5EF4-FFF2-40B4-BE49-F238E27FC236}">
                <a16:creationId xmlns:a16="http://schemas.microsoft.com/office/drawing/2014/main" id="{DE9BDFD7-E8A2-DAB1-E401-747AD4178FE0}"/>
              </a:ext>
            </a:extLst>
          </p:cNvPr>
          <p:cNvPicPr>
            <a:picLocks noChangeAspect="1"/>
          </p:cNvPicPr>
          <p:nvPr/>
        </p:nvPicPr>
        <p:blipFill>
          <a:blip r:embed="rId4"/>
          <a:stretch>
            <a:fillRect/>
          </a:stretch>
        </p:blipFill>
        <p:spPr>
          <a:xfrm>
            <a:off x="1035658" y="3745553"/>
            <a:ext cx="9775133" cy="2891910"/>
          </a:xfrm>
          <a:prstGeom prst="rect">
            <a:avLst/>
          </a:prstGeom>
        </p:spPr>
      </p:pic>
    </p:spTree>
    <p:custDataLst>
      <p:tags r:id="rId1"/>
    </p:custDataLst>
    <p:extLst>
      <p:ext uri="{BB962C8B-B14F-4D97-AF65-F5344CB8AC3E}">
        <p14:creationId xmlns:p14="http://schemas.microsoft.com/office/powerpoint/2010/main" val="41350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2646878" cy="646331"/>
          </a:xfrm>
          <a:prstGeom prst="rect">
            <a:avLst/>
          </a:prstGeom>
          <a:noFill/>
        </p:spPr>
        <p:txBody>
          <a:bodyPr wrap="none" rtlCol="0">
            <a:spAutoFit/>
          </a:bodyPr>
          <a:lstStyle/>
          <a:p>
            <a:r>
              <a:rPr lang="en-US" altLang="zh-TW" sz="3600" b="1" dirty="0"/>
              <a:t>Discussion</a:t>
            </a:r>
            <a:endParaRPr lang="zh-TW" altLang="en-US" sz="3600" b="1" dirty="0"/>
          </a:p>
        </p:txBody>
      </p:sp>
      <p:sp>
        <p:nvSpPr>
          <p:cNvPr id="3" name="文字方塊 2">
            <a:extLst>
              <a:ext uri="{FF2B5EF4-FFF2-40B4-BE49-F238E27FC236}">
                <a16:creationId xmlns:a16="http://schemas.microsoft.com/office/drawing/2014/main" id="{205D5D38-A6DF-04CC-C794-C2C4D150015C}"/>
              </a:ext>
            </a:extLst>
          </p:cNvPr>
          <p:cNvSpPr txBox="1"/>
          <p:nvPr/>
        </p:nvSpPr>
        <p:spPr>
          <a:xfrm>
            <a:off x="128730" y="1155535"/>
            <a:ext cx="11588990"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與沒有故障的情況相比，不是是在系統限制或故障兩種情況都會影響和降低對系統的信任。但是，信任只會在短時間受到影響</a:t>
            </a:r>
            <a:endParaRPr lang="en-US" altLang="zh-TW" sz="2000" dirty="0"/>
          </a:p>
        </p:txBody>
      </p:sp>
      <p:sp>
        <p:nvSpPr>
          <p:cNvPr id="4" name="文字方塊 3">
            <a:extLst>
              <a:ext uri="{FF2B5EF4-FFF2-40B4-BE49-F238E27FC236}">
                <a16:creationId xmlns:a16="http://schemas.microsoft.com/office/drawing/2014/main" id="{4DEAE9E3-DF07-18CC-E4B3-500AEE58F0F9}"/>
              </a:ext>
            </a:extLst>
          </p:cNvPr>
          <p:cNvSpPr txBox="1"/>
          <p:nvPr/>
        </p:nvSpPr>
        <p:spPr>
          <a:xfrm>
            <a:off x="128730" y="2195024"/>
            <a:ext cx="2849601" cy="499624"/>
          </a:xfrm>
          <a:prstGeom prst="rect">
            <a:avLst/>
          </a:prstGeom>
          <a:noFill/>
        </p:spPr>
        <p:txBody>
          <a:bodyPr wrap="square" rtlCol="0">
            <a:spAutoFit/>
          </a:bodyPr>
          <a:lstStyle/>
          <a:p>
            <a:pPr algn="just">
              <a:lnSpc>
                <a:spcPct val="150000"/>
              </a:lnSpc>
            </a:pPr>
            <a:r>
              <a:rPr lang="zh-TW" altLang="en-US" sz="2000" b="1" dirty="0"/>
              <a:t>呈現位置 </a:t>
            </a:r>
            <a:r>
              <a:rPr lang="en-US" altLang="zh-TW" sz="2000" b="1" dirty="0"/>
              <a:t>:</a:t>
            </a:r>
            <a:r>
              <a:rPr lang="zh-TW" altLang="en-US" sz="2000" b="1" dirty="0"/>
              <a:t> </a:t>
            </a:r>
            <a:r>
              <a:rPr lang="en-US" altLang="zh-TW" sz="2000" b="1" dirty="0"/>
              <a:t>HUD&amp;IC</a:t>
            </a:r>
          </a:p>
        </p:txBody>
      </p:sp>
      <p:sp>
        <p:nvSpPr>
          <p:cNvPr id="5" name="文字方塊 4">
            <a:extLst>
              <a:ext uri="{FF2B5EF4-FFF2-40B4-BE49-F238E27FC236}">
                <a16:creationId xmlns:a16="http://schemas.microsoft.com/office/drawing/2014/main" id="{5C529F3D-D232-BF44-06F1-37A089AE7570}"/>
              </a:ext>
            </a:extLst>
          </p:cNvPr>
          <p:cNvSpPr txBox="1"/>
          <p:nvPr/>
        </p:nvSpPr>
        <p:spPr>
          <a:xfrm>
            <a:off x="128730" y="2772848"/>
            <a:ext cx="8782989" cy="961289"/>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TW" sz="2000" dirty="0"/>
              <a:t>IC</a:t>
            </a:r>
            <a:r>
              <a:rPr lang="zh-TW" altLang="en-US" sz="2000" dirty="0"/>
              <a:t>比</a:t>
            </a:r>
            <a:r>
              <a:rPr lang="en-US" altLang="zh-TW" sz="2000" dirty="0"/>
              <a:t>HUD</a:t>
            </a:r>
            <a:r>
              <a:rPr lang="zh-TW" altLang="en-US" sz="2000" dirty="0"/>
              <a:t>更容易分散注意力，因為駕駛任務的相關區域容易被忽視</a:t>
            </a:r>
            <a:endParaRPr lang="en-US" altLang="zh-TW" sz="2000" dirty="0"/>
          </a:p>
          <a:p>
            <a:pPr marL="342900" indent="-342900" algn="just">
              <a:lnSpc>
                <a:spcPct val="150000"/>
              </a:lnSpc>
              <a:buFont typeface="Arial" panose="020B0604020202020204" pitchFamily="34" charset="0"/>
              <a:buChar char="•"/>
            </a:pPr>
            <a:r>
              <a:rPr lang="zh-TW" altLang="en-US" sz="2000" dirty="0"/>
              <a:t>但是因為</a:t>
            </a:r>
            <a:r>
              <a:rPr lang="en-US" altLang="zh-TW" sz="2000" dirty="0"/>
              <a:t>HUD</a:t>
            </a:r>
            <a:r>
              <a:rPr lang="zh-TW" altLang="en-US" sz="2000" dirty="0"/>
              <a:t>與現實環境疊加，這可能使駕駛員只看到</a:t>
            </a:r>
            <a:r>
              <a:rPr lang="en-US" altLang="zh-TW" sz="2000" dirty="0"/>
              <a:t>HMI</a:t>
            </a:r>
            <a:r>
              <a:rPr lang="zh-TW" altLang="en-US" sz="2000" dirty="0"/>
              <a:t>沒感知到環境</a:t>
            </a:r>
            <a:endParaRPr lang="en-US" altLang="zh-TW" sz="2000" dirty="0"/>
          </a:p>
        </p:txBody>
      </p:sp>
      <p:sp>
        <p:nvSpPr>
          <p:cNvPr id="6" name="箭號: 向右 5">
            <a:extLst>
              <a:ext uri="{FF2B5EF4-FFF2-40B4-BE49-F238E27FC236}">
                <a16:creationId xmlns:a16="http://schemas.microsoft.com/office/drawing/2014/main" id="{6096013F-C8E8-96EA-4EE8-DD111528AF7C}"/>
              </a:ext>
            </a:extLst>
          </p:cNvPr>
          <p:cNvSpPr/>
          <p:nvPr/>
        </p:nvSpPr>
        <p:spPr>
          <a:xfrm>
            <a:off x="9216518" y="3005140"/>
            <a:ext cx="40494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6E75593B-445A-DC25-D31D-B37363C40C32}"/>
              </a:ext>
            </a:extLst>
          </p:cNvPr>
          <p:cNvSpPr txBox="1"/>
          <p:nvPr/>
        </p:nvSpPr>
        <p:spPr>
          <a:xfrm>
            <a:off x="9860279" y="2935335"/>
            <a:ext cx="2331721" cy="499624"/>
          </a:xfrm>
          <a:prstGeom prst="rect">
            <a:avLst/>
          </a:prstGeom>
          <a:noFill/>
        </p:spPr>
        <p:txBody>
          <a:bodyPr wrap="square" rtlCol="0">
            <a:spAutoFit/>
          </a:bodyPr>
          <a:lstStyle/>
          <a:p>
            <a:pPr algn="just">
              <a:lnSpc>
                <a:spcPct val="150000"/>
              </a:lnSpc>
            </a:pPr>
            <a:r>
              <a:rPr lang="en-US" altLang="zh-TW" sz="2000" b="1" dirty="0"/>
              <a:t>IC</a:t>
            </a:r>
            <a:r>
              <a:rPr lang="zh-TW" altLang="en-US" sz="2000" b="1" dirty="0"/>
              <a:t>和</a:t>
            </a:r>
            <a:r>
              <a:rPr lang="en-US" altLang="zh-TW" sz="2000" b="1" dirty="0"/>
              <a:t>HUD</a:t>
            </a:r>
            <a:r>
              <a:rPr lang="zh-TW" altLang="en-US" sz="2000" b="1" dirty="0"/>
              <a:t>沒有差別</a:t>
            </a:r>
            <a:endParaRPr lang="en-US" altLang="zh-TW" sz="2000" b="1" dirty="0"/>
          </a:p>
        </p:txBody>
      </p:sp>
      <p:sp>
        <p:nvSpPr>
          <p:cNvPr id="8" name="文字方塊 7">
            <a:extLst>
              <a:ext uri="{FF2B5EF4-FFF2-40B4-BE49-F238E27FC236}">
                <a16:creationId xmlns:a16="http://schemas.microsoft.com/office/drawing/2014/main" id="{09C76165-C03D-E967-D275-A3100899E23B}"/>
              </a:ext>
            </a:extLst>
          </p:cNvPr>
          <p:cNvSpPr txBox="1"/>
          <p:nvPr/>
        </p:nvSpPr>
        <p:spPr>
          <a:xfrm>
            <a:off x="128730" y="3890537"/>
            <a:ext cx="3528870"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TW" sz="2000" dirty="0"/>
              <a:t>HUD</a:t>
            </a:r>
            <a:r>
              <a:rPr lang="zh-TW" altLang="en-US" sz="2000" dirty="0"/>
              <a:t>比</a:t>
            </a:r>
            <a:r>
              <a:rPr lang="en-US" altLang="zh-TW" sz="2000" dirty="0"/>
              <a:t>IC</a:t>
            </a:r>
            <a:r>
              <a:rPr lang="zh-TW" altLang="en-US" sz="2000" dirty="0"/>
              <a:t>更容易識別故障</a:t>
            </a:r>
            <a:endParaRPr lang="en-US" altLang="zh-TW" sz="2000" dirty="0"/>
          </a:p>
        </p:txBody>
      </p:sp>
      <p:sp>
        <p:nvSpPr>
          <p:cNvPr id="9" name="箭號: 向右 8">
            <a:extLst>
              <a:ext uri="{FF2B5EF4-FFF2-40B4-BE49-F238E27FC236}">
                <a16:creationId xmlns:a16="http://schemas.microsoft.com/office/drawing/2014/main" id="{EB642D41-BA09-EAA2-2DF7-5761E9008837}"/>
              </a:ext>
            </a:extLst>
          </p:cNvPr>
          <p:cNvSpPr/>
          <p:nvPr/>
        </p:nvSpPr>
        <p:spPr>
          <a:xfrm>
            <a:off x="3743180" y="3925123"/>
            <a:ext cx="40494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DCA46E35-A9D4-18C3-4C15-49A85287689F}"/>
              </a:ext>
            </a:extLst>
          </p:cNvPr>
          <p:cNvSpPr txBox="1"/>
          <p:nvPr/>
        </p:nvSpPr>
        <p:spPr>
          <a:xfrm>
            <a:off x="4233708" y="3890537"/>
            <a:ext cx="5733252" cy="499624"/>
          </a:xfrm>
          <a:prstGeom prst="rect">
            <a:avLst/>
          </a:prstGeom>
          <a:noFill/>
        </p:spPr>
        <p:txBody>
          <a:bodyPr wrap="square" rtlCol="0">
            <a:spAutoFit/>
          </a:bodyPr>
          <a:lstStyle/>
          <a:p>
            <a:pPr algn="just">
              <a:lnSpc>
                <a:spcPct val="150000"/>
              </a:lnSpc>
            </a:pPr>
            <a:r>
              <a:rPr lang="zh-TW" altLang="en-US" sz="2000" b="1" dirty="0"/>
              <a:t>在系統限制和故障的情況畫，</a:t>
            </a:r>
            <a:r>
              <a:rPr lang="en-US" altLang="zh-TW" sz="2000" b="1" dirty="0"/>
              <a:t>HUD</a:t>
            </a:r>
            <a:r>
              <a:rPr lang="zh-TW" altLang="en-US" sz="2000" b="1" dirty="0"/>
              <a:t>是更好的選擇</a:t>
            </a:r>
            <a:endParaRPr lang="en-US" altLang="zh-TW" sz="2000" b="1" dirty="0"/>
          </a:p>
        </p:txBody>
      </p:sp>
      <p:sp>
        <p:nvSpPr>
          <p:cNvPr id="11" name="文字方塊 10">
            <a:extLst>
              <a:ext uri="{FF2B5EF4-FFF2-40B4-BE49-F238E27FC236}">
                <a16:creationId xmlns:a16="http://schemas.microsoft.com/office/drawing/2014/main" id="{2B74C053-AC54-1BD5-C12C-01BF42BFF126}"/>
              </a:ext>
            </a:extLst>
          </p:cNvPr>
          <p:cNvSpPr txBox="1"/>
          <p:nvPr/>
        </p:nvSpPr>
        <p:spPr>
          <a:xfrm>
            <a:off x="128729" y="4546561"/>
            <a:ext cx="2849601" cy="499624"/>
          </a:xfrm>
          <a:prstGeom prst="rect">
            <a:avLst/>
          </a:prstGeom>
          <a:noFill/>
        </p:spPr>
        <p:txBody>
          <a:bodyPr wrap="square" rtlCol="0">
            <a:spAutoFit/>
          </a:bodyPr>
          <a:lstStyle/>
          <a:p>
            <a:pPr algn="just">
              <a:lnSpc>
                <a:spcPct val="150000"/>
              </a:lnSpc>
            </a:pPr>
            <a:r>
              <a:rPr lang="zh-TW" altLang="en-US" sz="2000" b="1" dirty="0"/>
              <a:t>呈現形式 </a:t>
            </a:r>
            <a:r>
              <a:rPr lang="en-US" altLang="zh-TW" sz="2000" b="1" dirty="0"/>
              <a:t>:</a:t>
            </a:r>
            <a:r>
              <a:rPr lang="zh-TW" altLang="en-US" sz="2000" b="1" dirty="0"/>
              <a:t> 動態</a:t>
            </a:r>
            <a:r>
              <a:rPr lang="en-US" altLang="zh-TW" sz="2000" b="1" dirty="0"/>
              <a:t>&amp;</a:t>
            </a:r>
            <a:r>
              <a:rPr lang="zh-TW" altLang="en-US" sz="2000" b="1" dirty="0"/>
              <a:t>靜態</a:t>
            </a:r>
            <a:endParaRPr lang="en-US" altLang="zh-TW" sz="2000" b="1" dirty="0"/>
          </a:p>
        </p:txBody>
      </p:sp>
      <p:sp>
        <p:nvSpPr>
          <p:cNvPr id="12" name="文字方塊 11">
            <a:extLst>
              <a:ext uri="{FF2B5EF4-FFF2-40B4-BE49-F238E27FC236}">
                <a16:creationId xmlns:a16="http://schemas.microsoft.com/office/drawing/2014/main" id="{8D66B818-9314-B502-541B-C8B2458CA423}"/>
              </a:ext>
            </a:extLst>
          </p:cNvPr>
          <p:cNvSpPr txBox="1"/>
          <p:nvPr/>
        </p:nvSpPr>
        <p:spPr>
          <a:xfrm>
            <a:off x="128730" y="5043991"/>
            <a:ext cx="8782989" cy="142295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動態</a:t>
            </a:r>
            <a:r>
              <a:rPr lang="en-US" altLang="zh-TW" sz="2000" dirty="0"/>
              <a:t>HMI</a:t>
            </a:r>
            <a:r>
              <a:rPr lang="zh-TW" altLang="en-US" sz="2000" dirty="0"/>
              <a:t>可以更容易識別故障</a:t>
            </a:r>
            <a:endParaRPr lang="en-US" altLang="zh-TW" sz="2000" dirty="0"/>
          </a:p>
          <a:p>
            <a:pPr marL="342900" indent="-342900" algn="just">
              <a:lnSpc>
                <a:spcPct val="150000"/>
              </a:lnSpc>
              <a:buFont typeface="Arial" panose="020B0604020202020204" pitchFamily="34" charset="0"/>
              <a:buChar char="•"/>
            </a:pPr>
            <a:r>
              <a:rPr lang="zh-TW" altLang="en-US" sz="2000" dirty="0"/>
              <a:t>動態</a:t>
            </a:r>
            <a:r>
              <a:rPr lang="en-US" altLang="zh-TW" sz="2000" dirty="0"/>
              <a:t>HMI</a:t>
            </a:r>
            <a:r>
              <a:rPr lang="zh-TW" altLang="en-US" sz="2000" dirty="0"/>
              <a:t>與突然出現的物體發生碰撞的機會較少</a:t>
            </a:r>
            <a:endParaRPr lang="en-US" altLang="zh-TW" sz="2000" dirty="0"/>
          </a:p>
          <a:p>
            <a:pPr marL="342900" indent="-342900" algn="just">
              <a:lnSpc>
                <a:spcPct val="150000"/>
              </a:lnSpc>
              <a:buFont typeface="Arial" panose="020B0604020202020204" pitchFamily="34" charset="0"/>
              <a:buChar char="•"/>
            </a:pPr>
            <a:r>
              <a:rPr lang="zh-TW" altLang="en-US" sz="2000" dirty="0"/>
              <a:t>靜態</a:t>
            </a:r>
            <a:r>
              <a:rPr lang="en-US" altLang="zh-TW" sz="2000" dirty="0"/>
              <a:t>HMI</a:t>
            </a:r>
            <a:r>
              <a:rPr lang="zh-TW" altLang="en-US" sz="2000" dirty="0"/>
              <a:t>可以更頻繁的觀察周遭環境</a:t>
            </a:r>
            <a:endParaRPr lang="en-US" altLang="zh-TW" sz="2000" dirty="0"/>
          </a:p>
        </p:txBody>
      </p:sp>
    </p:spTree>
    <p:custDataLst>
      <p:tags r:id="rId1"/>
    </p:custDataLst>
    <p:extLst>
      <p:ext uri="{BB962C8B-B14F-4D97-AF65-F5344CB8AC3E}">
        <p14:creationId xmlns:p14="http://schemas.microsoft.com/office/powerpoint/2010/main" val="767156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a:extLst>
              <a:ext uri="{FF2B5EF4-FFF2-40B4-BE49-F238E27FC236}">
                <a16:creationId xmlns:a16="http://schemas.microsoft.com/office/drawing/2014/main" id="{45155345-7E28-4E63-9873-D7B88A4E7154}"/>
              </a:ext>
            </a:extLst>
          </p:cNvPr>
          <p:cNvSpPr txBox="1"/>
          <p:nvPr/>
        </p:nvSpPr>
        <p:spPr>
          <a:xfrm>
            <a:off x="1498676" y="2492549"/>
            <a:ext cx="7899323" cy="1569660"/>
          </a:xfrm>
          <a:prstGeom prst="rect">
            <a:avLst/>
          </a:prstGeom>
          <a:noFill/>
        </p:spPr>
        <p:txBody>
          <a:bodyPr wrap="square" rtlCol="0">
            <a:spAutoFit/>
          </a:bodyPr>
          <a:lstStyle/>
          <a:p>
            <a:pPr algn="just"/>
            <a:r>
              <a:rPr lang="en-US" altLang="zh-TW" sz="9600" b="1" dirty="0">
                <a:cs typeface="+mn-ea"/>
                <a:sym typeface="+mn-lt"/>
              </a:rPr>
              <a:t>Thank you</a:t>
            </a:r>
            <a:endParaRPr lang="zh-CN" altLang="en-US" sz="9600" b="1" dirty="0">
              <a:cs typeface="+mn-ea"/>
              <a:sym typeface="+mn-lt"/>
            </a:endParaRPr>
          </a:p>
        </p:txBody>
      </p:sp>
      <p:cxnSp>
        <p:nvCxnSpPr>
          <p:cNvPr id="57" name="直接连接符 56">
            <a:extLst>
              <a:ext uri="{FF2B5EF4-FFF2-40B4-BE49-F238E27FC236}">
                <a16:creationId xmlns:a16="http://schemas.microsoft.com/office/drawing/2014/main" id="{239416FF-00F8-4315-82B0-B6BE31C9B65E}"/>
              </a:ext>
            </a:extLst>
          </p:cNvPr>
          <p:cNvCxnSpPr>
            <a:cxnSpLocks/>
          </p:cNvCxnSpPr>
          <p:nvPr/>
        </p:nvCxnSpPr>
        <p:spPr>
          <a:xfrm>
            <a:off x="1746872" y="4255238"/>
            <a:ext cx="7837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组合 65">
            <a:extLst>
              <a:ext uri="{FF2B5EF4-FFF2-40B4-BE49-F238E27FC236}">
                <a16:creationId xmlns:a16="http://schemas.microsoft.com/office/drawing/2014/main" id="{41EC49BF-C072-49CF-98FC-A2F128CF4A03}"/>
              </a:ext>
            </a:extLst>
          </p:cNvPr>
          <p:cNvGrpSpPr/>
          <p:nvPr/>
        </p:nvGrpSpPr>
        <p:grpSpPr>
          <a:xfrm>
            <a:off x="10637756" y="2257067"/>
            <a:ext cx="1111416" cy="2434055"/>
            <a:chOff x="9448800" y="2089837"/>
            <a:chExt cx="1428750" cy="2731515"/>
          </a:xfrm>
        </p:grpSpPr>
        <p:cxnSp>
          <p:nvCxnSpPr>
            <p:cNvPr id="63" name="直接连接符 62">
              <a:extLst>
                <a:ext uri="{FF2B5EF4-FFF2-40B4-BE49-F238E27FC236}">
                  <a16:creationId xmlns:a16="http://schemas.microsoft.com/office/drawing/2014/main" id="{792D400E-BB9C-4D17-AF06-C44BCB2CAD37}"/>
                </a:ext>
              </a:extLst>
            </p:cNvPr>
            <p:cNvCxnSpPr/>
            <p:nvPr/>
          </p:nvCxnSpPr>
          <p:spPr>
            <a:xfrm>
              <a:off x="9448800" y="2089837"/>
              <a:ext cx="1428750" cy="1249448"/>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AF72E8F5-ABDB-47B1-8993-F2DD08F67FA2}"/>
                </a:ext>
              </a:extLst>
            </p:cNvPr>
            <p:cNvCxnSpPr/>
            <p:nvPr/>
          </p:nvCxnSpPr>
          <p:spPr>
            <a:xfrm flipH="1">
              <a:off x="9467850" y="3237868"/>
              <a:ext cx="1409700" cy="1583484"/>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组合 77">
            <a:extLst>
              <a:ext uri="{FF2B5EF4-FFF2-40B4-BE49-F238E27FC236}">
                <a16:creationId xmlns:a16="http://schemas.microsoft.com/office/drawing/2014/main" id="{609958DE-A971-4AEF-8647-D13F4017C387}"/>
              </a:ext>
            </a:extLst>
          </p:cNvPr>
          <p:cNvGrpSpPr/>
          <p:nvPr/>
        </p:nvGrpSpPr>
        <p:grpSpPr>
          <a:xfrm>
            <a:off x="0" y="530275"/>
            <a:ext cx="12192000" cy="381000"/>
            <a:chOff x="0" y="530275"/>
            <a:chExt cx="12192000" cy="381000"/>
          </a:xfrm>
        </p:grpSpPr>
        <p:cxnSp>
          <p:nvCxnSpPr>
            <p:cNvPr id="50" name="直接连接符 49">
              <a:extLst>
                <a:ext uri="{FF2B5EF4-FFF2-40B4-BE49-F238E27FC236}">
                  <a16:creationId xmlns:a16="http://schemas.microsoft.com/office/drawing/2014/main" id="{8861FF86-231D-45F9-BEC7-6F9B319E3EB0}"/>
                </a:ext>
              </a:extLst>
            </p:cNvPr>
            <p:cNvCxnSpPr/>
            <p:nvPr/>
          </p:nvCxnSpPr>
          <p:spPr>
            <a:xfrm>
              <a:off x="0" y="71884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等腰三角形 67">
              <a:extLst>
                <a:ext uri="{FF2B5EF4-FFF2-40B4-BE49-F238E27FC236}">
                  <a16:creationId xmlns:a16="http://schemas.microsoft.com/office/drawing/2014/main" id="{4F6A80D7-9987-47FF-AB0A-01C812EF68CA}"/>
                </a:ext>
              </a:extLst>
            </p:cNvPr>
            <p:cNvSpPr/>
            <p:nvPr/>
          </p:nvSpPr>
          <p:spPr>
            <a:xfrm rot="5400000">
              <a:off x="281152" y="556551"/>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等腰三角形 68">
              <a:extLst>
                <a:ext uri="{FF2B5EF4-FFF2-40B4-BE49-F238E27FC236}">
                  <a16:creationId xmlns:a16="http://schemas.microsoft.com/office/drawing/2014/main" id="{1812DDB9-AFCF-420B-9644-CF4311FB4A6E}"/>
                </a:ext>
              </a:extLst>
            </p:cNvPr>
            <p:cNvSpPr/>
            <p:nvPr/>
          </p:nvSpPr>
          <p:spPr>
            <a:xfrm rot="5400000">
              <a:off x="609600" y="556551"/>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9" name="组合 78">
            <a:extLst>
              <a:ext uri="{FF2B5EF4-FFF2-40B4-BE49-F238E27FC236}">
                <a16:creationId xmlns:a16="http://schemas.microsoft.com/office/drawing/2014/main" id="{273C4A6A-42FC-4517-9856-5CE2E0584883}"/>
              </a:ext>
            </a:extLst>
          </p:cNvPr>
          <p:cNvGrpSpPr/>
          <p:nvPr/>
        </p:nvGrpSpPr>
        <p:grpSpPr>
          <a:xfrm>
            <a:off x="0" y="6229350"/>
            <a:ext cx="12192000" cy="381000"/>
            <a:chOff x="0" y="6229350"/>
            <a:chExt cx="12192000" cy="381000"/>
          </a:xfrm>
        </p:grpSpPr>
        <p:cxnSp>
          <p:nvCxnSpPr>
            <p:cNvPr id="67" name="直接连接符 66">
              <a:extLst>
                <a:ext uri="{FF2B5EF4-FFF2-40B4-BE49-F238E27FC236}">
                  <a16:creationId xmlns:a16="http://schemas.microsoft.com/office/drawing/2014/main" id="{B928231F-6E27-4A85-8B70-186C8855C4C1}"/>
                </a:ext>
              </a:extLst>
            </p:cNvPr>
            <p:cNvCxnSpPr/>
            <p:nvPr/>
          </p:nvCxnSpPr>
          <p:spPr>
            <a:xfrm>
              <a:off x="0" y="6400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737C18CD-D616-44C4-874C-FFACB3BC9FAB}"/>
                </a:ext>
              </a:extLst>
            </p:cNvPr>
            <p:cNvGrpSpPr/>
            <p:nvPr/>
          </p:nvGrpSpPr>
          <p:grpSpPr>
            <a:xfrm rot="10800000">
              <a:off x="10865016" y="6229350"/>
              <a:ext cx="656896" cy="381000"/>
              <a:chOff x="10536568" y="6381752"/>
              <a:chExt cx="656896" cy="381000"/>
            </a:xfrm>
          </p:grpSpPr>
          <p:sp>
            <p:nvSpPr>
              <p:cNvPr id="71" name="等腰三角形 70">
                <a:extLst>
                  <a:ext uri="{FF2B5EF4-FFF2-40B4-BE49-F238E27FC236}">
                    <a16:creationId xmlns:a16="http://schemas.microsoft.com/office/drawing/2014/main" id="{1310C947-1533-41A2-AD49-880E3164CFE9}"/>
                  </a:ext>
                </a:extLst>
              </p:cNvPr>
              <p:cNvSpPr/>
              <p:nvPr/>
            </p:nvSpPr>
            <p:spPr>
              <a:xfrm rot="5400000">
                <a:off x="10510292" y="6408028"/>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等腰三角形 71">
                <a:extLst>
                  <a:ext uri="{FF2B5EF4-FFF2-40B4-BE49-F238E27FC236}">
                    <a16:creationId xmlns:a16="http://schemas.microsoft.com/office/drawing/2014/main" id="{6C4CB927-2B34-4F71-9A56-C3A2378A1131}"/>
                  </a:ext>
                </a:extLst>
              </p:cNvPr>
              <p:cNvSpPr/>
              <p:nvPr/>
            </p:nvSpPr>
            <p:spPr>
              <a:xfrm rot="5400000">
                <a:off x="10838740" y="6408028"/>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Tree>
    <p:custDataLst>
      <p:tags r:id="rId1"/>
    </p:custDataLst>
    <p:extLst>
      <p:ext uri="{BB962C8B-B14F-4D97-AF65-F5344CB8AC3E}">
        <p14:creationId xmlns:p14="http://schemas.microsoft.com/office/powerpoint/2010/main" val="245174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3" name="文字方塊 2">
            <a:extLst>
              <a:ext uri="{FF2B5EF4-FFF2-40B4-BE49-F238E27FC236}">
                <a16:creationId xmlns:a16="http://schemas.microsoft.com/office/drawing/2014/main" id="{8183E62A-98FE-C7AD-AE73-9A54622A1F9D}"/>
              </a:ext>
            </a:extLst>
          </p:cNvPr>
          <p:cNvSpPr txBox="1"/>
          <p:nvPr/>
        </p:nvSpPr>
        <p:spPr>
          <a:xfrm>
            <a:off x="3429938" y="220537"/>
            <a:ext cx="4162848" cy="461665"/>
          </a:xfrm>
          <a:prstGeom prst="rect">
            <a:avLst/>
          </a:prstGeom>
          <a:noFill/>
        </p:spPr>
        <p:txBody>
          <a:bodyPr wrap="square" rtlCol="0">
            <a:spAutoFit/>
          </a:bodyPr>
          <a:lstStyle/>
          <a:p>
            <a:r>
              <a:rPr lang="zh-TW" altLang="en-US" sz="2400" b="1" dirty="0"/>
              <a:t>協調過程中的共同情況理解</a:t>
            </a:r>
          </a:p>
        </p:txBody>
      </p:sp>
      <p:sp>
        <p:nvSpPr>
          <p:cNvPr id="4" name="文字方塊 3">
            <a:extLst>
              <a:ext uri="{FF2B5EF4-FFF2-40B4-BE49-F238E27FC236}">
                <a16:creationId xmlns:a16="http://schemas.microsoft.com/office/drawing/2014/main" id="{1BEDE5E8-CB18-E4FE-BA3C-B3EB81EE7AD2}"/>
              </a:ext>
            </a:extLst>
          </p:cNvPr>
          <p:cNvSpPr txBox="1"/>
          <p:nvPr/>
        </p:nvSpPr>
        <p:spPr>
          <a:xfrm>
            <a:off x="128730" y="1220811"/>
            <a:ext cx="11934540" cy="326961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TW" sz="2000" dirty="0" err="1"/>
              <a:t>Vanderhaegen</a:t>
            </a:r>
            <a:r>
              <a:rPr lang="en-US" altLang="zh-TW" sz="2000" dirty="0"/>
              <a:t>, </a:t>
            </a:r>
            <a:r>
              <a:rPr lang="en-US" altLang="zh-TW" sz="2000" dirty="0" err="1"/>
              <a:t>Chalmé</a:t>
            </a:r>
            <a:r>
              <a:rPr lang="en-US" altLang="zh-TW" sz="2000" dirty="0"/>
              <a:t>, </a:t>
            </a:r>
            <a:r>
              <a:rPr lang="en-US" altLang="zh-TW" sz="2000" dirty="0" err="1"/>
              <a:t>Anceaux</a:t>
            </a:r>
            <a:r>
              <a:rPr lang="en-US" altLang="zh-TW" sz="2000" dirty="0"/>
              <a:t>, and </a:t>
            </a:r>
            <a:r>
              <a:rPr lang="en-US" altLang="zh-TW" sz="2000" dirty="0" err="1"/>
              <a:t>Millot</a:t>
            </a:r>
            <a:r>
              <a:rPr lang="en-US" altLang="zh-TW" sz="2000" dirty="0"/>
              <a:t> (2006)</a:t>
            </a:r>
            <a:r>
              <a:rPr lang="zh-TW" altLang="en-US" sz="2000" dirty="0"/>
              <a:t> 強調只有在共同參考框架的基礎上傳達駕駛員的意圖，合作才能成功</a:t>
            </a:r>
            <a:endParaRPr lang="en-US" altLang="zh-TW" sz="2000" dirty="0"/>
          </a:p>
          <a:p>
            <a:pPr marL="342900" indent="-342900" algn="just">
              <a:lnSpc>
                <a:spcPct val="150000"/>
              </a:lnSpc>
              <a:buFont typeface="Arial" panose="020B0604020202020204" pitchFamily="34" charset="0"/>
              <a:buChar char="•"/>
            </a:pPr>
            <a:r>
              <a:rPr lang="zh-TW" altLang="en-US" sz="2000" dirty="0"/>
              <a:t>為了解決應該共享哪些訊息以支持共同情況理解的問題，</a:t>
            </a:r>
            <a:r>
              <a:rPr lang="en-US" altLang="zh-TW" sz="2000" dirty="0"/>
              <a:t> </a:t>
            </a:r>
            <a:r>
              <a:rPr lang="da-DK" altLang="zh-TW" sz="2000" dirty="0"/>
              <a:t>Kraft et al. (2019) </a:t>
            </a:r>
            <a:r>
              <a:rPr lang="zh-TW" altLang="en-US" sz="2000" dirty="0"/>
              <a:t>開發了兩個道路使用者的協調流程。在駕駛操作的協調中確定了兩種可能角色 </a:t>
            </a:r>
            <a:r>
              <a:rPr lang="en-US" altLang="zh-TW" sz="2000" dirty="0"/>
              <a:t>:</a:t>
            </a:r>
            <a:r>
              <a:rPr lang="zh-TW" altLang="en-US" sz="2000" dirty="0"/>
              <a:t> </a:t>
            </a:r>
            <a:r>
              <a:rPr lang="en-US" altLang="zh-TW" sz="2000" dirty="0"/>
              <a:t>“</a:t>
            </a:r>
            <a:r>
              <a:rPr lang="zh-TW" altLang="en-US" sz="2000" dirty="0"/>
              <a:t>請求合作</a:t>
            </a:r>
            <a:r>
              <a:rPr lang="en-US" altLang="zh-TW" sz="2000" dirty="0"/>
              <a:t>”</a:t>
            </a:r>
            <a:r>
              <a:rPr lang="zh-TW" altLang="en-US" sz="2000" dirty="0"/>
              <a:t>、</a:t>
            </a:r>
            <a:r>
              <a:rPr lang="en-US" altLang="zh-TW" sz="2000" dirty="0"/>
              <a:t>“</a:t>
            </a:r>
            <a:r>
              <a:rPr lang="zh-TW" altLang="en-US" sz="2000" dirty="0"/>
              <a:t>要求合作</a:t>
            </a:r>
            <a:r>
              <a:rPr lang="en-US" altLang="zh-TW" sz="2000" dirty="0"/>
              <a:t>”</a:t>
            </a:r>
            <a:r>
              <a:rPr lang="zh-TW" altLang="en-US" sz="2000" dirty="0"/>
              <a:t>。協調過程分為五階段 </a:t>
            </a:r>
            <a:r>
              <a:rPr lang="en-US" altLang="zh-TW" sz="2000" dirty="0"/>
              <a:t>:</a:t>
            </a:r>
            <a:r>
              <a:rPr lang="zh-TW" altLang="en-US" sz="2000" dirty="0"/>
              <a:t> 第一階段</a:t>
            </a:r>
            <a:r>
              <a:rPr lang="en-US" altLang="zh-TW" sz="2000" dirty="0"/>
              <a:t>”</a:t>
            </a:r>
            <a:r>
              <a:rPr lang="zh-TW" altLang="en-US" sz="2000" dirty="0"/>
              <a:t>識別</a:t>
            </a:r>
            <a:r>
              <a:rPr lang="en-US" altLang="zh-TW" sz="2000" dirty="0"/>
              <a:t>“</a:t>
            </a:r>
            <a:r>
              <a:rPr lang="zh-TW" altLang="en-US" sz="2000" dirty="0"/>
              <a:t>；第二階段</a:t>
            </a:r>
            <a:r>
              <a:rPr lang="en-US" altLang="zh-TW" sz="2000" dirty="0"/>
              <a:t>”</a:t>
            </a:r>
            <a:r>
              <a:rPr lang="zh-TW" altLang="en-US" sz="2000" dirty="0"/>
              <a:t>夥伴選擇</a:t>
            </a:r>
            <a:r>
              <a:rPr lang="en-US" altLang="zh-TW" sz="2000" dirty="0"/>
              <a:t>”</a:t>
            </a:r>
            <a:r>
              <a:rPr lang="zh-TW" altLang="en-US" sz="2000" dirty="0"/>
              <a:t>；第三階段</a:t>
            </a:r>
            <a:r>
              <a:rPr lang="en-US" altLang="zh-TW" sz="2000" dirty="0"/>
              <a:t>“</a:t>
            </a:r>
            <a:r>
              <a:rPr lang="zh-TW" altLang="en-US" sz="2000" dirty="0"/>
              <a:t>準備</a:t>
            </a:r>
            <a:r>
              <a:rPr lang="en-US" altLang="zh-TW" sz="2000" dirty="0"/>
              <a:t>”</a:t>
            </a:r>
            <a:r>
              <a:rPr lang="zh-TW" altLang="en-US" sz="2000" dirty="0"/>
              <a:t>；第四階段</a:t>
            </a:r>
            <a:r>
              <a:rPr lang="en-US" altLang="zh-TW" sz="2000" dirty="0"/>
              <a:t>“</a:t>
            </a:r>
            <a:r>
              <a:rPr lang="zh-TW" altLang="en-US" sz="2000" dirty="0"/>
              <a:t>執行</a:t>
            </a:r>
            <a:r>
              <a:rPr lang="en-US" altLang="zh-TW" sz="2000" dirty="0"/>
              <a:t>”</a:t>
            </a:r>
            <a:r>
              <a:rPr lang="zh-TW" altLang="en-US" sz="2000" dirty="0"/>
              <a:t>；第五階段</a:t>
            </a:r>
            <a:r>
              <a:rPr lang="en-US" altLang="zh-TW" sz="2000" dirty="0"/>
              <a:t>“</a:t>
            </a:r>
            <a:r>
              <a:rPr lang="zh-TW" altLang="en-US" sz="2000" dirty="0"/>
              <a:t>完成</a:t>
            </a:r>
            <a:r>
              <a:rPr lang="en-US" altLang="zh-TW" sz="2000" dirty="0"/>
              <a:t>”</a:t>
            </a:r>
          </a:p>
          <a:p>
            <a:pPr marL="342900" indent="-342900" algn="just">
              <a:lnSpc>
                <a:spcPct val="150000"/>
              </a:lnSpc>
              <a:buFont typeface="Arial" panose="020B0604020202020204" pitchFamily="34" charset="0"/>
              <a:buChar char="•"/>
            </a:pPr>
            <a:r>
              <a:rPr lang="zh-TW" altLang="en-US" sz="2000" dirty="0"/>
              <a:t>在高密度的交通下切入高速公路和在鄉村道路左轉的兩個場景顯示了協調的作用 </a:t>
            </a:r>
            <a:r>
              <a:rPr lang="da-DK" altLang="zh-TW" sz="2000" dirty="0"/>
              <a:t>(Kraft et al., 2019)</a:t>
            </a:r>
            <a:endParaRPr lang="zh-TW" altLang="en-US" sz="2000" dirty="0"/>
          </a:p>
        </p:txBody>
      </p:sp>
    </p:spTree>
    <p:custDataLst>
      <p:tags r:id="rId1"/>
    </p:custDataLst>
    <p:extLst>
      <p:ext uri="{BB962C8B-B14F-4D97-AF65-F5344CB8AC3E}">
        <p14:creationId xmlns:p14="http://schemas.microsoft.com/office/powerpoint/2010/main" val="290633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3" name="文字方塊 2">
            <a:extLst>
              <a:ext uri="{FF2B5EF4-FFF2-40B4-BE49-F238E27FC236}">
                <a16:creationId xmlns:a16="http://schemas.microsoft.com/office/drawing/2014/main" id="{1858A1DC-5F10-B108-F4DE-6A88C3773DB6}"/>
              </a:ext>
            </a:extLst>
          </p:cNvPr>
          <p:cNvSpPr txBox="1"/>
          <p:nvPr/>
        </p:nvSpPr>
        <p:spPr>
          <a:xfrm>
            <a:off x="3429937" y="220537"/>
            <a:ext cx="4538405" cy="461665"/>
          </a:xfrm>
          <a:prstGeom prst="rect">
            <a:avLst/>
          </a:prstGeom>
          <a:noFill/>
        </p:spPr>
        <p:txBody>
          <a:bodyPr wrap="square" rtlCol="0">
            <a:spAutoFit/>
          </a:bodyPr>
          <a:lstStyle/>
          <a:p>
            <a:r>
              <a:rPr lang="zh-TW" altLang="en-US" sz="2400" b="1" dirty="0"/>
              <a:t>以科技促進交流，發展合作系統</a:t>
            </a:r>
          </a:p>
        </p:txBody>
      </p:sp>
      <p:sp>
        <p:nvSpPr>
          <p:cNvPr id="4" name="文字方塊 3">
            <a:extLst>
              <a:ext uri="{FF2B5EF4-FFF2-40B4-BE49-F238E27FC236}">
                <a16:creationId xmlns:a16="http://schemas.microsoft.com/office/drawing/2014/main" id="{FDE4B9A9-5D14-2811-683B-5F6236F855A2}"/>
              </a:ext>
            </a:extLst>
          </p:cNvPr>
          <p:cNvSpPr txBox="1"/>
          <p:nvPr/>
        </p:nvSpPr>
        <p:spPr>
          <a:xfrm>
            <a:off x="128730" y="1220811"/>
            <a:ext cx="11934540" cy="419294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一個訊號可能有很多不同的解釋，甚至可以有相反的意思，例如 </a:t>
            </a:r>
            <a:r>
              <a:rPr lang="en-US" altLang="zh-TW" sz="2000" dirty="0"/>
              <a:t>:</a:t>
            </a:r>
            <a:r>
              <a:rPr lang="zh-TW" altLang="en-US" sz="2000" dirty="0"/>
              <a:t> 閃爍的前燈 </a:t>
            </a:r>
            <a:r>
              <a:rPr lang="en-US" altLang="zh-TW" sz="2000" dirty="0"/>
              <a:t>:</a:t>
            </a:r>
            <a:r>
              <a:rPr lang="zh-TW" altLang="en-US" sz="2000" dirty="0"/>
              <a:t> </a:t>
            </a:r>
            <a:r>
              <a:rPr lang="en-US" altLang="zh-TW" sz="2000" dirty="0"/>
              <a:t>“</a:t>
            </a:r>
            <a:r>
              <a:rPr lang="zh-TW" altLang="en-US" sz="2000" dirty="0"/>
              <a:t>請繼續前進</a:t>
            </a:r>
            <a:r>
              <a:rPr lang="en-US" altLang="zh-TW" sz="2000" dirty="0"/>
              <a:t>”</a:t>
            </a:r>
            <a:r>
              <a:rPr lang="zh-TW" altLang="en-US" sz="2000" dirty="0"/>
              <a:t>或</a:t>
            </a:r>
            <a:r>
              <a:rPr lang="en-US" altLang="zh-TW" sz="2000" dirty="0"/>
              <a:t>“</a:t>
            </a:r>
            <a:r>
              <a:rPr lang="zh-TW" altLang="en-US" sz="2000" dirty="0"/>
              <a:t>注意</a:t>
            </a:r>
            <a:r>
              <a:rPr lang="en-US" altLang="zh-TW" sz="2000" dirty="0"/>
              <a:t>” (</a:t>
            </a:r>
            <a:r>
              <a:rPr lang="en-US" altLang="zh-TW" sz="2000" dirty="0" err="1"/>
              <a:t>Merten</a:t>
            </a:r>
            <a:r>
              <a:rPr lang="en-US" altLang="zh-TW" sz="2000" dirty="0"/>
              <a:t>, 1977)</a:t>
            </a:r>
            <a:r>
              <a:rPr lang="zh-TW" altLang="en-US" sz="2000" dirty="0"/>
              <a:t>。如果一個駕駛員沒有正確理解另一個駕駛員的意圖，誤解可能會導致壓力</a:t>
            </a:r>
            <a:r>
              <a:rPr lang="en-US" altLang="zh-TW" sz="2000" dirty="0"/>
              <a:t> (Renner &amp; Johansson, 2006)</a:t>
            </a:r>
            <a:r>
              <a:rPr lang="zh-TW" altLang="en-US" sz="2000" dirty="0"/>
              <a:t>和憤怒</a:t>
            </a:r>
            <a:endParaRPr lang="en-US" altLang="zh-TW" sz="2000" dirty="0"/>
          </a:p>
          <a:p>
            <a:pPr marL="342900" indent="-342900" algn="just">
              <a:lnSpc>
                <a:spcPct val="150000"/>
              </a:lnSpc>
              <a:buFont typeface="Arial" panose="020B0604020202020204" pitchFamily="34" charset="0"/>
              <a:buChar char="•"/>
            </a:pPr>
            <a:r>
              <a:rPr lang="en-US" altLang="zh-TW" sz="2000" dirty="0"/>
              <a:t>Blanchette and Richards (2010)</a:t>
            </a:r>
            <a:r>
              <a:rPr lang="zh-TW" altLang="en-US" sz="2000" dirty="0"/>
              <a:t>表明憤怒對駕駛任務和交通安全有影響，因為注意力分散、推理、判斷和決策會受到情緒的負面影響。技術輔助通訊可以消除這些情況，從而提高交通的安全性</a:t>
            </a:r>
            <a:endParaRPr lang="en-US" altLang="zh-TW" sz="2000" dirty="0"/>
          </a:p>
          <a:p>
            <a:pPr marL="342900" indent="-342900" algn="just">
              <a:lnSpc>
                <a:spcPct val="150000"/>
              </a:lnSpc>
              <a:buFont typeface="Arial" panose="020B0604020202020204" pitchFamily="34" charset="0"/>
              <a:buChar char="•"/>
            </a:pPr>
            <a:r>
              <a:rPr lang="zh-TW" altLang="en-US" sz="2000" dirty="0"/>
              <a:t>因此，基於</a:t>
            </a:r>
            <a:r>
              <a:rPr lang="en-US" altLang="zh-TW" sz="2000" dirty="0"/>
              <a:t>C2X</a:t>
            </a:r>
            <a:r>
              <a:rPr lang="zh-TW" altLang="en-US" sz="2000" dirty="0"/>
              <a:t>的輔助系統，透過交換訊息為相關駕駛員提供支持</a:t>
            </a:r>
            <a:endParaRPr lang="en-US" altLang="zh-TW" sz="2000" dirty="0"/>
          </a:p>
          <a:p>
            <a:pPr marL="342900" indent="-342900" algn="just">
              <a:lnSpc>
                <a:spcPct val="150000"/>
              </a:lnSpc>
              <a:buFont typeface="Arial" panose="020B0604020202020204" pitchFamily="34" charset="0"/>
              <a:buChar char="•"/>
            </a:pPr>
            <a:r>
              <a:rPr lang="da-DK" altLang="zh-TW" sz="2000" dirty="0"/>
              <a:t>Kraft et al. (2019)</a:t>
            </a:r>
            <a:r>
              <a:rPr lang="zh-TW" altLang="en-US" sz="2000" dirty="0"/>
              <a:t>在研究中，在不同版本的</a:t>
            </a:r>
            <a:r>
              <a:rPr lang="en-US" altLang="zh-TW" sz="2000" dirty="0"/>
              <a:t>HMI</a:t>
            </a:r>
            <a:r>
              <a:rPr lang="zh-TW" altLang="en-US" sz="2000" dirty="0"/>
              <a:t>使用擴增現實</a:t>
            </a:r>
            <a:r>
              <a:rPr lang="en-US" altLang="zh-TW" sz="2000" dirty="0"/>
              <a:t>(AR)</a:t>
            </a:r>
            <a:r>
              <a:rPr lang="zh-TW" altLang="en-US" sz="2000" dirty="0"/>
              <a:t>元素，進行比較以確定應向駕駛員提供何者訊息以支持合作駕駛。結果顯示了系統輔助增加了合作成功率。此外，客觀和主觀量測也都證實</a:t>
            </a:r>
            <a:r>
              <a:rPr lang="en-US" altLang="zh-TW" sz="2000" dirty="0"/>
              <a:t>HMI</a:t>
            </a:r>
            <a:r>
              <a:rPr lang="zh-TW" altLang="en-US" sz="2000" dirty="0"/>
              <a:t>被認為是安全的</a:t>
            </a:r>
          </a:p>
        </p:txBody>
      </p:sp>
    </p:spTree>
    <p:custDataLst>
      <p:tags r:id="rId1"/>
    </p:custDataLst>
    <p:extLst>
      <p:ext uri="{BB962C8B-B14F-4D97-AF65-F5344CB8AC3E}">
        <p14:creationId xmlns:p14="http://schemas.microsoft.com/office/powerpoint/2010/main" val="12043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3" name="文字方塊 2">
            <a:extLst>
              <a:ext uri="{FF2B5EF4-FFF2-40B4-BE49-F238E27FC236}">
                <a16:creationId xmlns:a16="http://schemas.microsoft.com/office/drawing/2014/main" id="{1FD32523-D69B-A8AF-A08C-4BA7C7FAB856}"/>
              </a:ext>
            </a:extLst>
          </p:cNvPr>
          <p:cNvSpPr txBox="1"/>
          <p:nvPr/>
        </p:nvSpPr>
        <p:spPr>
          <a:xfrm>
            <a:off x="3429937" y="220537"/>
            <a:ext cx="4538405" cy="461665"/>
          </a:xfrm>
          <a:prstGeom prst="rect">
            <a:avLst/>
          </a:prstGeom>
          <a:noFill/>
        </p:spPr>
        <p:txBody>
          <a:bodyPr wrap="square" rtlCol="0">
            <a:spAutoFit/>
          </a:bodyPr>
          <a:lstStyle/>
          <a:p>
            <a:r>
              <a:rPr lang="en-US" altLang="zh-TW" sz="2400" b="1" dirty="0"/>
              <a:t>HMI</a:t>
            </a:r>
            <a:r>
              <a:rPr lang="zh-TW" altLang="en-US" sz="2400" b="1" dirty="0"/>
              <a:t>系統限制和故障的後果</a:t>
            </a:r>
          </a:p>
        </p:txBody>
      </p:sp>
      <p:sp>
        <p:nvSpPr>
          <p:cNvPr id="4" name="文字方塊 3">
            <a:extLst>
              <a:ext uri="{FF2B5EF4-FFF2-40B4-BE49-F238E27FC236}">
                <a16:creationId xmlns:a16="http://schemas.microsoft.com/office/drawing/2014/main" id="{BFFA695B-CFC6-E0D4-446E-C89AFB681C1B}"/>
              </a:ext>
            </a:extLst>
          </p:cNvPr>
          <p:cNvSpPr txBox="1"/>
          <p:nvPr/>
        </p:nvSpPr>
        <p:spPr>
          <a:xfrm>
            <a:off x="128730" y="1220811"/>
            <a:ext cx="11934540" cy="465460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由於目前的系統只能透過傳感氣和</a:t>
            </a:r>
            <a:r>
              <a:rPr lang="en-US" altLang="zh-TW" sz="2000" dirty="0"/>
              <a:t>C2X</a:t>
            </a:r>
            <a:r>
              <a:rPr lang="zh-TW" altLang="en-US" sz="2000" dirty="0"/>
              <a:t>通訊收集特定部分情況的數據，因此</a:t>
            </a:r>
            <a:r>
              <a:rPr lang="en-US" altLang="zh-TW" sz="2000" dirty="0"/>
              <a:t>HMI</a:t>
            </a:r>
            <a:r>
              <a:rPr lang="zh-TW" altLang="en-US" sz="2000" dirty="0"/>
              <a:t>只能提供有限的訊息。當輔助系統提供的訊息 </a:t>
            </a:r>
            <a:r>
              <a:rPr lang="en-US" altLang="zh-TW" sz="2000" dirty="0"/>
              <a:t>(1)</a:t>
            </a:r>
            <a:r>
              <a:rPr lang="zh-TW" altLang="en-US" sz="2000" dirty="0"/>
              <a:t>由於功能系統故障而丟失或</a:t>
            </a:r>
            <a:r>
              <a:rPr lang="en-US" altLang="zh-TW" sz="2000" dirty="0"/>
              <a:t>(2)</a:t>
            </a:r>
            <a:r>
              <a:rPr lang="zh-TW" altLang="en-US" sz="2000" dirty="0"/>
              <a:t>由於技術限制而不正確時，情況變得危急</a:t>
            </a:r>
            <a:endParaRPr lang="en-US" altLang="zh-TW" sz="2000" dirty="0"/>
          </a:p>
          <a:p>
            <a:pPr marL="342900" indent="-342900" algn="just">
              <a:lnSpc>
                <a:spcPct val="150000"/>
              </a:lnSpc>
              <a:buFont typeface="Arial" panose="020B0604020202020204" pitchFamily="34" charset="0"/>
              <a:buChar char="•"/>
            </a:pPr>
            <a:r>
              <a:rPr lang="zh-TW" altLang="en-US" sz="2000" dirty="0"/>
              <a:t>當系統在系統故障的情況下不提供反饋時，信任會受到影響</a:t>
            </a:r>
            <a:r>
              <a:rPr lang="en-US" altLang="zh-TW" sz="2000" dirty="0"/>
              <a:t>(Lee &amp; Moray, 1992; Muir, 1988)</a:t>
            </a:r>
            <a:r>
              <a:rPr lang="zh-TW" altLang="en-US" sz="2000" dirty="0"/>
              <a:t>和駕駛員可能會錯誤地去依賴該系統</a:t>
            </a:r>
            <a:endParaRPr lang="en-US" altLang="zh-TW" sz="2000" dirty="0"/>
          </a:p>
          <a:p>
            <a:pPr marL="342900" indent="-342900" algn="just">
              <a:lnSpc>
                <a:spcPct val="150000"/>
              </a:lnSpc>
              <a:buFont typeface="Arial" panose="020B0604020202020204" pitchFamily="34" charset="0"/>
              <a:buChar char="•"/>
            </a:pPr>
            <a:r>
              <a:rPr lang="zh-TW" altLang="en-US" sz="2000" dirty="0"/>
              <a:t>根據</a:t>
            </a:r>
            <a:r>
              <a:rPr lang="en-US" altLang="zh-TW" sz="2000" dirty="0"/>
              <a:t>Wiener and Curry (1980)</a:t>
            </a:r>
            <a:r>
              <a:rPr lang="zh-TW" altLang="en-US" sz="2000" dirty="0"/>
              <a:t>的說法，主要原因是</a:t>
            </a:r>
            <a:r>
              <a:rPr lang="en-US" altLang="zh-TW" sz="2000" dirty="0"/>
              <a:t>“</a:t>
            </a:r>
            <a:r>
              <a:rPr lang="zh-TW" altLang="en-US" sz="2000" dirty="0"/>
              <a:t>自滿</a:t>
            </a:r>
            <a:r>
              <a:rPr lang="en-US" altLang="zh-TW" sz="2000" dirty="0"/>
              <a:t>”</a:t>
            </a:r>
            <a:r>
              <a:rPr lang="zh-TW" altLang="en-US" sz="2000" dirty="0"/>
              <a:t>效應，被描述為</a:t>
            </a:r>
            <a:r>
              <a:rPr lang="en-US" altLang="zh-TW" sz="2000" dirty="0"/>
              <a:t>(</a:t>
            </a:r>
            <a:r>
              <a:rPr lang="zh-TW" altLang="en-US" sz="2000" dirty="0"/>
              <a:t>過度</a:t>
            </a:r>
            <a:r>
              <a:rPr lang="en-US" altLang="zh-TW" sz="2000" dirty="0"/>
              <a:t>)</a:t>
            </a:r>
            <a:r>
              <a:rPr lang="zh-TW" altLang="en-US" sz="2000" dirty="0"/>
              <a:t>依賴自動化系統的態度，此外，盲目的信任系統可能會失去可控性，這可能會額外增加駕駛員的壓力</a:t>
            </a:r>
            <a:endParaRPr lang="en-US" altLang="zh-TW" sz="2000" dirty="0"/>
          </a:p>
          <a:p>
            <a:pPr marL="342900" indent="-342900" algn="just">
              <a:lnSpc>
                <a:spcPct val="150000"/>
              </a:lnSpc>
              <a:buFont typeface="Arial" panose="020B0604020202020204" pitchFamily="34" charset="0"/>
              <a:buChar char="•"/>
            </a:pPr>
            <a:r>
              <a:rPr lang="zh-TW" altLang="en-US" sz="2000" dirty="0"/>
              <a:t>只要系統不能完美運行，駕駛員的心智模型和期望是否適合使用系統的功能就至關重要</a:t>
            </a:r>
            <a:r>
              <a:rPr lang="en-US" altLang="zh-TW" sz="2000" dirty="0"/>
              <a:t>(</a:t>
            </a:r>
            <a:r>
              <a:rPr lang="en-US" altLang="zh-TW" sz="2000" dirty="0" err="1"/>
              <a:t>Beggiato</a:t>
            </a:r>
            <a:r>
              <a:rPr lang="en-US" altLang="zh-TW" sz="2000" dirty="0"/>
              <a:t> et al., 2015)</a:t>
            </a:r>
          </a:p>
          <a:p>
            <a:pPr marL="342900" indent="-342900" algn="just">
              <a:lnSpc>
                <a:spcPct val="150000"/>
              </a:lnSpc>
              <a:buFont typeface="Arial" panose="020B0604020202020204" pitchFamily="34" charset="0"/>
              <a:buChar char="•"/>
            </a:pPr>
            <a:r>
              <a:rPr lang="zh-TW" altLang="en-US" sz="2000" dirty="0"/>
              <a:t>因此目前的研究涉及以下問題 </a:t>
            </a:r>
            <a:r>
              <a:rPr lang="en-US" altLang="zh-TW" sz="2000" dirty="0"/>
              <a:t>:</a:t>
            </a:r>
            <a:r>
              <a:rPr lang="zh-TW" altLang="en-US" sz="2000" dirty="0"/>
              <a:t> </a:t>
            </a:r>
            <a:r>
              <a:rPr lang="en-US" altLang="zh-TW" sz="2000" dirty="0"/>
              <a:t>HMI</a:t>
            </a:r>
            <a:r>
              <a:rPr lang="zh-TW" altLang="en-US" sz="2000" dirty="0"/>
              <a:t>應如何設計以促進在複雜駕駛情況下識別系統故障和限制並保證可控性，最大幅度減少駕駛員的壓力 </a:t>
            </a:r>
            <a:r>
              <a:rPr lang="en-US" altLang="zh-TW" sz="2000" dirty="0"/>
              <a:t>?</a:t>
            </a:r>
            <a:endParaRPr lang="zh-TW" altLang="en-US" sz="2000" dirty="0"/>
          </a:p>
        </p:txBody>
      </p:sp>
    </p:spTree>
    <p:custDataLst>
      <p:tags r:id="rId1"/>
    </p:custDataLst>
    <p:extLst>
      <p:ext uri="{BB962C8B-B14F-4D97-AF65-F5344CB8AC3E}">
        <p14:creationId xmlns:p14="http://schemas.microsoft.com/office/powerpoint/2010/main" val="47660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3101490" cy="646331"/>
          </a:xfrm>
          <a:prstGeom prst="rect">
            <a:avLst/>
          </a:prstGeom>
          <a:noFill/>
        </p:spPr>
        <p:txBody>
          <a:bodyPr wrap="none" rtlCol="0">
            <a:spAutoFit/>
          </a:bodyPr>
          <a:lstStyle/>
          <a:p>
            <a:r>
              <a:rPr lang="en-US" altLang="zh-TW" sz="3600" b="1" dirty="0"/>
              <a:t>Introduction</a:t>
            </a:r>
            <a:endParaRPr lang="zh-TW" altLang="en-US" sz="3600" b="1" dirty="0"/>
          </a:p>
        </p:txBody>
      </p:sp>
      <p:sp>
        <p:nvSpPr>
          <p:cNvPr id="3" name="文字方塊 2">
            <a:extLst>
              <a:ext uri="{FF2B5EF4-FFF2-40B4-BE49-F238E27FC236}">
                <a16:creationId xmlns:a16="http://schemas.microsoft.com/office/drawing/2014/main" id="{1FD32523-D69B-A8AF-A08C-4BA7C7FAB856}"/>
              </a:ext>
            </a:extLst>
          </p:cNvPr>
          <p:cNvSpPr txBox="1"/>
          <p:nvPr/>
        </p:nvSpPr>
        <p:spPr>
          <a:xfrm>
            <a:off x="3429937" y="220537"/>
            <a:ext cx="4538405" cy="461665"/>
          </a:xfrm>
          <a:prstGeom prst="rect">
            <a:avLst/>
          </a:prstGeom>
          <a:noFill/>
        </p:spPr>
        <p:txBody>
          <a:bodyPr wrap="square" rtlCol="0">
            <a:spAutoFit/>
          </a:bodyPr>
          <a:lstStyle/>
          <a:p>
            <a:r>
              <a:rPr lang="zh-TW" altLang="en-US" sz="2400" b="1" dirty="0"/>
              <a:t>在</a:t>
            </a:r>
            <a:r>
              <a:rPr lang="en-US" altLang="zh-TW" sz="2400" b="1" dirty="0"/>
              <a:t>HMI</a:t>
            </a:r>
            <a:r>
              <a:rPr lang="zh-TW" altLang="en-US" sz="2400" b="1" dirty="0"/>
              <a:t>上執行訊息</a:t>
            </a:r>
          </a:p>
        </p:txBody>
      </p:sp>
      <p:sp>
        <p:nvSpPr>
          <p:cNvPr id="4" name="文字方塊 3">
            <a:extLst>
              <a:ext uri="{FF2B5EF4-FFF2-40B4-BE49-F238E27FC236}">
                <a16:creationId xmlns:a16="http://schemas.microsoft.com/office/drawing/2014/main" id="{BFFA695B-CFC6-E0D4-446E-C89AFB681C1B}"/>
              </a:ext>
            </a:extLst>
          </p:cNvPr>
          <p:cNvSpPr txBox="1"/>
          <p:nvPr/>
        </p:nvSpPr>
        <p:spPr>
          <a:xfrm>
            <a:off x="128730" y="1220811"/>
            <a:ext cx="11934540" cy="419294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眼睛必須從道路上移開以確認儀表板</a:t>
            </a:r>
            <a:r>
              <a:rPr lang="en-US" altLang="zh-TW" sz="2000" dirty="0"/>
              <a:t>(IC)</a:t>
            </a:r>
            <a:r>
              <a:rPr lang="zh-TW" altLang="en-US" sz="2000" dirty="0"/>
              <a:t>中顯示的訊息，而抬頭顯示器</a:t>
            </a:r>
            <a:r>
              <a:rPr lang="en-US" altLang="zh-TW" sz="2000" dirty="0"/>
              <a:t>(HUD)</a:t>
            </a:r>
            <a:r>
              <a:rPr lang="zh-TW" altLang="en-US" sz="2000" dirty="0"/>
              <a:t>的放置有可能減少視覺干擾</a:t>
            </a:r>
            <a:r>
              <a:rPr lang="en-US" altLang="zh-TW" sz="2000" dirty="0"/>
              <a:t> (Green, 1995)</a:t>
            </a:r>
            <a:r>
              <a:rPr lang="zh-TW" altLang="en-US" sz="2000" dirty="0"/>
              <a:t>。因此，透過減少事故、碰撞</a:t>
            </a:r>
            <a:r>
              <a:rPr lang="pl-PL" altLang="zh-TW" sz="2000" dirty="0"/>
              <a:t> (Dicke, Jakus, &amp; Sodnik, 2013)</a:t>
            </a:r>
            <a:r>
              <a:rPr lang="zh-TW" altLang="en-US" sz="2000" dirty="0"/>
              <a:t>和對道路上意外事件的反應時間</a:t>
            </a:r>
            <a:r>
              <a:rPr lang="en-US" altLang="zh-TW" sz="2000" dirty="0"/>
              <a:t>(Lino, Otsuka, &amp; Suzuki,1988)</a:t>
            </a:r>
            <a:r>
              <a:rPr lang="zh-TW" altLang="en-US" sz="2000" dirty="0"/>
              <a:t>來提高交通安全</a:t>
            </a:r>
            <a:endParaRPr lang="en-US" altLang="zh-TW" sz="2000" dirty="0"/>
          </a:p>
          <a:p>
            <a:pPr marL="342900" indent="-342900" algn="just">
              <a:lnSpc>
                <a:spcPct val="150000"/>
              </a:lnSpc>
              <a:buFont typeface="Arial" panose="020B0604020202020204" pitchFamily="34" charset="0"/>
              <a:buChar char="•"/>
            </a:pPr>
            <a:r>
              <a:rPr lang="zh-TW" altLang="en-US" sz="2000" dirty="0"/>
              <a:t>由於現實世界的疊加顯示增加了感知工作量，</a:t>
            </a:r>
            <a:r>
              <a:rPr lang="en-US" altLang="zh-TW" sz="2000" dirty="0"/>
              <a:t>HUD</a:t>
            </a:r>
            <a:r>
              <a:rPr lang="zh-TW" altLang="en-US" sz="2000" dirty="0"/>
              <a:t>可能會產生視覺混亂 </a:t>
            </a:r>
            <a:r>
              <a:rPr lang="en-US" altLang="zh-TW" sz="2000" dirty="0"/>
              <a:t>(</a:t>
            </a:r>
            <a:r>
              <a:rPr lang="en-US" altLang="zh-TW" sz="2000" dirty="0" err="1"/>
              <a:t>Wickens</a:t>
            </a:r>
            <a:r>
              <a:rPr lang="en-US" altLang="zh-TW" sz="2000" dirty="0"/>
              <a:t> &amp; Long, 1994)</a:t>
            </a:r>
          </a:p>
          <a:p>
            <a:pPr marL="342900" indent="-342900" algn="just">
              <a:lnSpc>
                <a:spcPct val="150000"/>
              </a:lnSpc>
              <a:buFont typeface="Arial" panose="020B0604020202020204" pitchFamily="34" charset="0"/>
              <a:buChar char="•"/>
            </a:pPr>
            <a:r>
              <a:rPr lang="en-US" altLang="zh-TW" sz="2000" dirty="0"/>
              <a:t>HUD</a:t>
            </a:r>
            <a:r>
              <a:rPr lang="zh-TW" altLang="en-US" sz="2000" dirty="0"/>
              <a:t>可能會將目光集中在自己車輛前方的中央區域，從而導致注視穿隧效應</a:t>
            </a:r>
            <a:r>
              <a:rPr lang="en-US" altLang="zh-TW" sz="2000" dirty="0"/>
              <a:t>(</a:t>
            </a:r>
            <a:r>
              <a:rPr lang="en-US" altLang="zh-TW" sz="2000" dirty="0" err="1"/>
              <a:t>Kaptein</a:t>
            </a:r>
            <a:r>
              <a:rPr lang="en-US" altLang="zh-TW" sz="2000" dirty="0"/>
              <a:t>, 1994)</a:t>
            </a:r>
            <a:r>
              <a:rPr lang="zh-TW" altLang="en-US" sz="2000" dirty="0"/>
              <a:t>，並且可能無法檢測到周邊物體，例如意外事件</a:t>
            </a:r>
            <a:endParaRPr lang="en-US" altLang="zh-TW" sz="2000" dirty="0"/>
          </a:p>
          <a:p>
            <a:pPr algn="just">
              <a:lnSpc>
                <a:spcPct val="150000"/>
              </a:lnSpc>
            </a:pPr>
            <a:endParaRPr lang="en-US" altLang="zh-TW" sz="2000" dirty="0"/>
          </a:p>
          <a:p>
            <a:pPr marL="342900" indent="-342900" algn="just">
              <a:lnSpc>
                <a:spcPct val="150000"/>
              </a:lnSpc>
              <a:buFont typeface="Arial" panose="020B0604020202020204" pitchFamily="34" charset="0"/>
              <a:buChar char="•"/>
            </a:pPr>
            <a:r>
              <a:rPr lang="zh-TW" altLang="en-US" sz="2000" dirty="0"/>
              <a:t>與動態呈現相比，當</a:t>
            </a:r>
            <a:r>
              <a:rPr lang="en-US" altLang="zh-TW" sz="2000" dirty="0"/>
              <a:t>HMI</a:t>
            </a:r>
            <a:r>
              <a:rPr lang="zh-TW" altLang="en-US" sz="2000" dirty="0"/>
              <a:t>透過靜態符號顯示訊息時，可能會減少注意力分散 </a:t>
            </a:r>
            <a:r>
              <a:rPr lang="da-DK" altLang="zh-TW" sz="2000" dirty="0"/>
              <a:t>(Kraft et al., 2018)</a:t>
            </a:r>
          </a:p>
          <a:p>
            <a:pPr marL="342900" indent="-342900" algn="just">
              <a:lnSpc>
                <a:spcPct val="150000"/>
              </a:lnSpc>
              <a:buFont typeface="Arial" panose="020B0604020202020204" pitchFamily="34" charset="0"/>
              <a:buChar char="•"/>
            </a:pPr>
            <a:r>
              <a:rPr lang="zh-TW" altLang="en-US" sz="2000" dirty="0"/>
              <a:t>雖然動態呈現可能會導致更多的注意力分散，但可以有更好的預測情況 </a:t>
            </a:r>
            <a:r>
              <a:rPr lang="en-US" altLang="zh-TW" sz="2000" dirty="0"/>
              <a:t>(Campbell et al., 2016)</a:t>
            </a:r>
            <a:endParaRPr lang="zh-TW" altLang="en-US" sz="2000" dirty="0"/>
          </a:p>
        </p:txBody>
      </p:sp>
    </p:spTree>
    <p:custDataLst>
      <p:tags r:id="rId1"/>
    </p:custDataLst>
    <p:extLst>
      <p:ext uri="{BB962C8B-B14F-4D97-AF65-F5344CB8AC3E}">
        <p14:creationId xmlns:p14="http://schemas.microsoft.com/office/powerpoint/2010/main" val="97455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4654992" cy="646331"/>
          </a:xfrm>
          <a:prstGeom prst="rect">
            <a:avLst/>
          </a:prstGeom>
          <a:noFill/>
        </p:spPr>
        <p:txBody>
          <a:bodyPr wrap="none" rtlCol="0">
            <a:spAutoFit/>
          </a:bodyPr>
          <a:lstStyle/>
          <a:p>
            <a:r>
              <a:rPr lang="en-US" altLang="zh-TW" sz="3600" b="1" dirty="0"/>
              <a:t>Research questions</a:t>
            </a:r>
            <a:endParaRPr lang="zh-TW" altLang="en-US" sz="3600" b="1" dirty="0"/>
          </a:p>
        </p:txBody>
      </p:sp>
      <p:sp>
        <p:nvSpPr>
          <p:cNvPr id="3" name="文字方塊 2">
            <a:extLst>
              <a:ext uri="{FF2B5EF4-FFF2-40B4-BE49-F238E27FC236}">
                <a16:creationId xmlns:a16="http://schemas.microsoft.com/office/drawing/2014/main" id="{57A08905-663A-433E-C03D-04942DC5A4CA}"/>
              </a:ext>
            </a:extLst>
          </p:cNvPr>
          <p:cNvSpPr txBox="1"/>
          <p:nvPr/>
        </p:nvSpPr>
        <p:spPr>
          <a:xfrm>
            <a:off x="128730" y="1220811"/>
            <a:ext cx="11934540" cy="400110"/>
          </a:xfrm>
          <a:prstGeom prst="rect">
            <a:avLst/>
          </a:prstGeom>
          <a:noFill/>
        </p:spPr>
        <p:txBody>
          <a:bodyPr wrap="square" rtlCol="0">
            <a:spAutoFit/>
          </a:bodyPr>
          <a:lstStyle/>
          <a:p>
            <a:pPr marL="342900" indent="-342900" algn="just">
              <a:buFont typeface="Arial" panose="020B0604020202020204" pitchFamily="34" charset="0"/>
              <a:buChar char="•"/>
            </a:pPr>
            <a:r>
              <a:rPr lang="zh-TW" altLang="en-US" sz="2000" dirty="0"/>
              <a:t>研究重點 </a:t>
            </a:r>
            <a:r>
              <a:rPr lang="en-US" altLang="zh-TW" sz="2000" dirty="0"/>
              <a:t>:</a:t>
            </a:r>
            <a:r>
              <a:rPr lang="zh-TW" altLang="en-US" sz="2000" dirty="0"/>
              <a:t> 開發和評估</a:t>
            </a:r>
            <a:r>
              <a:rPr lang="en-US" altLang="zh-TW" sz="2000" dirty="0"/>
              <a:t>HMI</a:t>
            </a:r>
            <a:r>
              <a:rPr lang="zh-TW" altLang="en-US" sz="2000" dirty="0"/>
              <a:t>，以在發生系統限制或故障時協助駕駛員處理潛在的合作情況</a:t>
            </a:r>
          </a:p>
        </p:txBody>
      </p:sp>
      <p:grpSp>
        <p:nvGrpSpPr>
          <p:cNvPr id="9" name="群組 8">
            <a:extLst>
              <a:ext uri="{FF2B5EF4-FFF2-40B4-BE49-F238E27FC236}">
                <a16:creationId xmlns:a16="http://schemas.microsoft.com/office/drawing/2014/main" id="{8FD78D2A-14C6-5738-DAB9-409220785ACC}"/>
              </a:ext>
            </a:extLst>
          </p:cNvPr>
          <p:cNvGrpSpPr/>
          <p:nvPr/>
        </p:nvGrpSpPr>
        <p:grpSpPr>
          <a:xfrm>
            <a:off x="718414" y="1842019"/>
            <a:ext cx="6114715" cy="484632"/>
            <a:chOff x="718414" y="2067196"/>
            <a:chExt cx="6114715" cy="484632"/>
          </a:xfrm>
        </p:grpSpPr>
        <p:sp>
          <p:nvSpPr>
            <p:cNvPr id="4" name="文字方塊 3">
              <a:extLst>
                <a:ext uri="{FF2B5EF4-FFF2-40B4-BE49-F238E27FC236}">
                  <a16:creationId xmlns:a16="http://schemas.microsoft.com/office/drawing/2014/main" id="{C3281772-D7DE-DBE4-1DB6-FB6BD895BA7B}"/>
                </a:ext>
              </a:extLst>
            </p:cNvPr>
            <p:cNvSpPr txBox="1"/>
            <p:nvPr/>
          </p:nvSpPr>
          <p:spPr>
            <a:xfrm>
              <a:off x="1464352" y="2109457"/>
              <a:ext cx="5368777" cy="400110"/>
            </a:xfrm>
            <a:prstGeom prst="rect">
              <a:avLst/>
            </a:prstGeom>
            <a:noFill/>
          </p:spPr>
          <p:txBody>
            <a:bodyPr wrap="none" rtlCol="0">
              <a:spAutoFit/>
            </a:bodyPr>
            <a:lstStyle/>
            <a:p>
              <a:r>
                <a:rPr lang="zh-TW" altLang="en-US" sz="2000" b="1" dirty="0"/>
                <a:t>呈現位置 </a:t>
              </a:r>
              <a:r>
                <a:rPr lang="en-US" altLang="zh-TW" sz="2000" dirty="0"/>
                <a:t>:</a:t>
              </a:r>
              <a:r>
                <a:rPr lang="zh-TW" altLang="en-US" sz="2000" dirty="0"/>
                <a:t> </a:t>
              </a:r>
              <a:r>
                <a:rPr lang="en-US" altLang="zh-TW" sz="2000" dirty="0"/>
                <a:t>HUD</a:t>
              </a:r>
              <a:r>
                <a:rPr lang="zh-TW" altLang="en-US" sz="2000" dirty="0"/>
                <a:t>、</a:t>
              </a:r>
              <a:r>
                <a:rPr lang="en-US" altLang="zh-TW" sz="2000" dirty="0"/>
                <a:t>IC</a:t>
              </a:r>
              <a:r>
                <a:rPr lang="zh-TW" altLang="en-US" sz="2000" dirty="0"/>
                <a:t> ；</a:t>
              </a:r>
              <a:r>
                <a:rPr lang="zh-TW" altLang="en-US" sz="2000" b="1" dirty="0"/>
                <a:t>呈現方式 </a:t>
              </a:r>
              <a:r>
                <a:rPr lang="en-US" altLang="zh-TW" sz="2000" dirty="0"/>
                <a:t>:</a:t>
              </a:r>
              <a:r>
                <a:rPr lang="zh-TW" altLang="en-US" sz="2000" dirty="0"/>
                <a:t> 動態、靜態</a:t>
              </a:r>
            </a:p>
          </p:txBody>
        </p:sp>
        <p:sp>
          <p:nvSpPr>
            <p:cNvPr id="6" name="箭號: 向右 5">
              <a:extLst>
                <a:ext uri="{FF2B5EF4-FFF2-40B4-BE49-F238E27FC236}">
                  <a16:creationId xmlns:a16="http://schemas.microsoft.com/office/drawing/2014/main" id="{C2553301-49AA-D0D0-AC16-EA563DECD283}"/>
                </a:ext>
              </a:extLst>
            </p:cNvPr>
            <p:cNvSpPr/>
            <p:nvPr/>
          </p:nvSpPr>
          <p:spPr>
            <a:xfrm>
              <a:off x="718414" y="2067196"/>
              <a:ext cx="579120"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10" name="文字方塊 9">
            <a:extLst>
              <a:ext uri="{FF2B5EF4-FFF2-40B4-BE49-F238E27FC236}">
                <a16:creationId xmlns:a16="http://schemas.microsoft.com/office/drawing/2014/main" id="{34899636-DD8A-FB7E-2D85-A6DD2C706ACD}"/>
              </a:ext>
            </a:extLst>
          </p:cNvPr>
          <p:cNvSpPr txBox="1"/>
          <p:nvPr/>
        </p:nvSpPr>
        <p:spPr>
          <a:xfrm>
            <a:off x="128730" y="2465403"/>
            <a:ext cx="11934540" cy="1422954"/>
          </a:xfrm>
          <a:prstGeom prst="rect">
            <a:avLst/>
          </a:prstGeom>
          <a:noFill/>
        </p:spPr>
        <p:txBody>
          <a:bodyPr wrap="square" rtlCol="0">
            <a:spAutoFit/>
          </a:bodyPr>
          <a:lstStyle/>
          <a:p>
            <a:pPr algn="just">
              <a:lnSpc>
                <a:spcPct val="150000"/>
              </a:lnSpc>
              <a:spcBef>
                <a:spcPts val="1200"/>
              </a:spcBef>
            </a:pPr>
            <a:r>
              <a:rPr lang="zh-TW" altLang="en-US" sz="2000" b="1" dirty="0">
                <a:solidFill>
                  <a:schemeClr val="tx1">
                    <a:lumMod val="65000"/>
                    <a:lumOff val="35000"/>
                  </a:schemeClr>
                </a:solidFill>
              </a:rPr>
              <a:t>根據過去的研究指出，透過</a:t>
            </a:r>
            <a:r>
              <a:rPr lang="en-US" altLang="zh-TW" sz="2000" b="1" dirty="0">
                <a:solidFill>
                  <a:schemeClr val="tx1">
                    <a:lumMod val="65000"/>
                    <a:lumOff val="35000"/>
                  </a:schemeClr>
                </a:solidFill>
              </a:rPr>
              <a:t>HUD</a:t>
            </a:r>
            <a:r>
              <a:rPr lang="zh-TW" altLang="en-US" sz="2000" b="1" dirty="0">
                <a:solidFill>
                  <a:schemeClr val="tx1">
                    <a:lumMod val="65000"/>
                    <a:lumOff val="35000"/>
                  </a:schemeClr>
                </a:solidFill>
              </a:rPr>
              <a:t>呈現訊息可以支持駕駛員將注意力集中在道路上</a:t>
            </a:r>
            <a:r>
              <a:rPr lang="da-DK" altLang="zh-TW" sz="2000" b="1" dirty="0">
                <a:solidFill>
                  <a:schemeClr val="tx1">
                    <a:lumMod val="65000"/>
                    <a:lumOff val="35000"/>
                  </a:schemeClr>
                </a:solidFill>
              </a:rPr>
              <a:t> (Dicke et al., 2013; Green, 1995; Lino et al., 1988)</a:t>
            </a:r>
            <a:r>
              <a:rPr lang="zh-TW" altLang="en-US" sz="2000" b="1" dirty="0">
                <a:solidFill>
                  <a:schemeClr val="tx1">
                    <a:lumMod val="65000"/>
                    <a:lumOff val="35000"/>
                  </a:schemeClr>
                </a:solidFill>
              </a:rPr>
              <a:t>，並且符號和動態形式的呈現方式都可能是有利的</a:t>
            </a:r>
            <a:r>
              <a:rPr lang="da-DK" altLang="zh-TW" sz="2000" b="1" dirty="0">
                <a:solidFill>
                  <a:schemeClr val="tx1">
                    <a:lumMod val="65000"/>
                    <a:lumOff val="35000"/>
                  </a:schemeClr>
                </a:solidFill>
              </a:rPr>
              <a:t> (Campbell et al., 2016; Kraft et al., 2018; Naujoks et al., 2019)</a:t>
            </a:r>
            <a:endParaRPr lang="zh-TW" altLang="en-US" sz="2000" b="1" dirty="0">
              <a:solidFill>
                <a:schemeClr val="tx1">
                  <a:lumMod val="65000"/>
                  <a:lumOff val="35000"/>
                </a:schemeClr>
              </a:solidFill>
            </a:endParaRPr>
          </a:p>
        </p:txBody>
      </p:sp>
      <p:sp>
        <p:nvSpPr>
          <p:cNvPr id="11" name="文字方塊 10">
            <a:extLst>
              <a:ext uri="{FF2B5EF4-FFF2-40B4-BE49-F238E27FC236}">
                <a16:creationId xmlns:a16="http://schemas.microsoft.com/office/drawing/2014/main" id="{443AAB86-8F47-8B79-E959-14B1E49420FE}"/>
              </a:ext>
            </a:extLst>
          </p:cNvPr>
          <p:cNvSpPr txBox="1"/>
          <p:nvPr/>
        </p:nvSpPr>
        <p:spPr>
          <a:xfrm>
            <a:off x="128730" y="4250385"/>
            <a:ext cx="1181734" cy="400110"/>
          </a:xfrm>
          <a:prstGeom prst="rect">
            <a:avLst/>
          </a:prstGeom>
          <a:noFill/>
        </p:spPr>
        <p:txBody>
          <a:bodyPr wrap="none" rtlCol="0">
            <a:spAutoFit/>
          </a:bodyPr>
          <a:lstStyle/>
          <a:p>
            <a:pPr marL="342900" indent="-342900">
              <a:buFont typeface="Arial" panose="020B0604020202020204" pitchFamily="34" charset="0"/>
              <a:buChar char="•"/>
            </a:pPr>
            <a:r>
              <a:rPr lang="zh-TW" altLang="en-US" sz="2000" dirty="0"/>
              <a:t>假設 </a:t>
            </a:r>
            <a:r>
              <a:rPr lang="en-US" altLang="zh-TW" sz="2000" dirty="0"/>
              <a:t>:</a:t>
            </a:r>
          </a:p>
        </p:txBody>
      </p:sp>
      <p:sp>
        <p:nvSpPr>
          <p:cNvPr id="12" name="文字方塊 11">
            <a:extLst>
              <a:ext uri="{FF2B5EF4-FFF2-40B4-BE49-F238E27FC236}">
                <a16:creationId xmlns:a16="http://schemas.microsoft.com/office/drawing/2014/main" id="{AA1D8D3B-CC38-2D5E-EC42-9040D779E74E}"/>
              </a:ext>
            </a:extLst>
          </p:cNvPr>
          <p:cNvSpPr txBox="1"/>
          <p:nvPr/>
        </p:nvSpPr>
        <p:spPr>
          <a:xfrm>
            <a:off x="545290" y="4650495"/>
            <a:ext cx="11260630" cy="1884618"/>
          </a:xfrm>
          <a:prstGeom prst="rect">
            <a:avLst/>
          </a:prstGeom>
          <a:noFill/>
        </p:spPr>
        <p:txBody>
          <a:bodyPr wrap="square" rtlCol="0">
            <a:spAutoFit/>
          </a:bodyPr>
          <a:lstStyle/>
          <a:p>
            <a:pPr marL="447675" indent="-447675" algn="just">
              <a:lnSpc>
                <a:spcPct val="150000"/>
              </a:lnSpc>
              <a:buFont typeface="+mj-lt"/>
              <a:buAutoNum type="arabicPeriod"/>
              <a:tabLst>
                <a:tab pos="803275" algn="l"/>
              </a:tabLst>
            </a:pPr>
            <a:r>
              <a:rPr lang="zh-TW" altLang="en-US" sz="2000" b="1" dirty="0"/>
              <a:t>呈現位置 </a:t>
            </a:r>
            <a:r>
              <a:rPr lang="en-US" altLang="zh-TW" sz="2000" dirty="0"/>
              <a:t>:</a:t>
            </a:r>
            <a:r>
              <a:rPr lang="zh-TW" altLang="en-US" sz="2000" dirty="0"/>
              <a:t> 與</a:t>
            </a:r>
            <a:r>
              <a:rPr lang="en-US" altLang="zh-TW" sz="2000" dirty="0"/>
              <a:t>IC</a:t>
            </a:r>
            <a:r>
              <a:rPr lang="zh-TW" altLang="en-US" sz="2000" dirty="0"/>
              <a:t>相比，使用</a:t>
            </a:r>
            <a:r>
              <a:rPr lang="en-US" altLang="zh-TW" sz="2000" dirty="0"/>
              <a:t>HUD</a:t>
            </a:r>
            <a:r>
              <a:rPr lang="zh-TW" altLang="en-US" sz="2000" dirty="0"/>
              <a:t>駕駛時，發生碰撞的機會更少，</a:t>
            </a:r>
            <a:r>
              <a:rPr lang="en-US" altLang="zh-TW" sz="2000" dirty="0"/>
              <a:t>HMI</a:t>
            </a:r>
            <a:r>
              <a:rPr lang="zh-TW" altLang="en-US" sz="2000" dirty="0"/>
              <a:t>引起的注意力分散也減少。此外，</a:t>
            </a:r>
            <a:r>
              <a:rPr lang="en-US" altLang="zh-TW" sz="2000" dirty="0"/>
              <a:t>HUD</a:t>
            </a:r>
            <a:r>
              <a:rPr lang="zh-TW" altLang="en-US" sz="2000" dirty="0"/>
              <a:t>更容易檢測到系統限制</a:t>
            </a:r>
            <a:endParaRPr lang="en-US" altLang="zh-TW" sz="2000" dirty="0"/>
          </a:p>
          <a:p>
            <a:pPr marL="457200" indent="-457200" algn="just">
              <a:lnSpc>
                <a:spcPct val="150000"/>
              </a:lnSpc>
              <a:buFont typeface="+mj-lt"/>
              <a:buAutoNum type="arabicPeriod"/>
            </a:pPr>
            <a:r>
              <a:rPr lang="zh-TW" altLang="en-US" sz="2000" b="1" dirty="0"/>
              <a:t>呈現方式</a:t>
            </a:r>
            <a:r>
              <a:rPr lang="zh-TW" altLang="en-US" sz="2000" dirty="0"/>
              <a:t> </a:t>
            </a:r>
            <a:r>
              <a:rPr lang="en-US" altLang="zh-TW" sz="2000" dirty="0"/>
              <a:t>:</a:t>
            </a:r>
            <a:r>
              <a:rPr lang="zh-TW" altLang="en-US" sz="2000" dirty="0"/>
              <a:t> 如果駕駛員熟悉系統，則與動態相比，使用符號</a:t>
            </a:r>
            <a:r>
              <a:rPr lang="en-US" altLang="zh-TW" sz="2000" dirty="0"/>
              <a:t>HMI</a:t>
            </a:r>
            <a:r>
              <a:rPr lang="zh-TW" altLang="en-US" sz="2000" dirty="0"/>
              <a:t>駕駛時發生碰撞的機會更少，注意力也較少集中在</a:t>
            </a:r>
            <a:r>
              <a:rPr lang="en-US" altLang="zh-TW" sz="2000" dirty="0"/>
              <a:t>HMI</a:t>
            </a:r>
            <a:r>
              <a:rPr lang="zh-TW" altLang="en-US" sz="2000" dirty="0"/>
              <a:t>上。但使用符號識別系統故障的頻率較低</a:t>
            </a:r>
          </a:p>
        </p:txBody>
      </p:sp>
    </p:spTree>
    <p:custDataLst>
      <p:tags r:id="rId1"/>
    </p:custDataLst>
    <p:extLst>
      <p:ext uri="{BB962C8B-B14F-4D97-AF65-F5344CB8AC3E}">
        <p14:creationId xmlns:p14="http://schemas.microsoft.com/office/powerpoint/2010/main" val="355587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3" name="文字方塊 2">
            <a:extLst>
              <a:ext uri="{FF2B5EF4-FFF2-40B4-BE49-F238E27FC236}">
                <a16:creationId xmlns:a16="http://schemas.microsoft.com/office/drawing/2014/main" id="{5964EBCD-A0F1-B808-DE17-E9AEE9BA2C13}"/>
              </a:ext>
            </a:extLst>
          </p:cNvPr>
          <p:cNvSpPr txBox="1"/>
          <p:nvPr/>
        </p:nvSpPr>
        <p:spPr>
          <a:xfrm>
            <a:off x="2204720" y="220537"/>
            <a:ext cx="3544327" cy="461665"/>
          </a:xfrm>
          <a:prstGeom prst="rect">
            <a:avLst/>
          </a:prstGeom>
          <a:noFill/>
        </p:spPr>
        <p:txBody>
          <a:bodyPr wrap="square" rtlCol="0">
            <a:spAutoFit/>
          </a:bodyPr>
          <a:lstStyle/>
          <a:p>
            <a:r>
              <a:rPr lang="zh-TW" altLang="en-US" sz="2400" b="1" dirty="0"/>
              <a:t>模擬器</a:t>
            </a:r>
            <a:r>
              <a:rPr lang="en-US" altLang="zh-TW" sz="2400" b="1" dirty="0"/>
              <a:t>/</a:t>
            </a:r>
            <a:r>
              <a:rPr lang="zh-TW" altLang="en-US" sz="2400" b="1" dirty="0"/>
              <a:t>設備</a:t>
            </a:r>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CA31C26C-2A05-6F0E-8CBA-95A7697B0D90}"/>
                  </a:ext>
                </a:extLst>
              </p:cNvPr>
              <p:cNvSpPr txBox="1"/>
              <p:nvPr/>
            </p:nvSpPr>
            <p:spPr>
              <a:xfrm>
                <a:off x="128729" y="903836"/>
                <a:ext cx="11884931" cy="328019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在 </a:t>
                </a:r>
                <a:r>
                  <a:rPr lang="en-US" altLang="zh-TW" sz="2000" dirty="0"/>
                  <a:t>WIVW GmbH</a:t>
                </a:r>
                <a:r>
                  <a:rPr lang="zh-TW" altLang="en-US" sz="2000" dirty="0"/>
                  <a:t> 靜態駕駛模擬器，</a:t>
                </a:r>
                <a:r>
                  <a:rPr lang="en-US" altLang="zh-TW" sz="2000" dirty="0"/>
                  <a:t> </a:t>
                </a:r>
                <a:r>
                  <a:rPr lang="zh-TW" altLang="en-US" sz="2000" dirty="0"/>
                  <a:t>車輛為</a:t>
                </a:r>
                <a:r>
                  <a:rPr lang="en-US" altLang="zh-TW" sz="2000" dirty="0"/>
                  <a:t>Opel Insignia Sports Tourer</a:t>
                </a:r>
                <a:r>
                  <a:rPr lang="zh-TW" altLang="en-US" sz="2000" dirty="0"/>
                  <a:t>；場景為</a:t>
                </a:r>
                <a:r>
                  <a:rPr lang="en-US" altLang="zh-TW" sz="2000" dirty="0"/>
                  <a:t>300°</a:t>
                </a:r>
                <a:r>
                  <a:rPr lang="zh-TW" altLang="en-US" sz="2000" dirty="0"/>
                  <a:t>水平視野和</a:t>
                </a:r>
                <a:r>
                  <a:rPr lang="en-US" altLang="zh-TW" sz="2000" dirty="0"/>
                  <a:t>47°</a:t>
                </a:r>
                <a:r>
                  <a:rPr lang="zh-TW" altLang="en-US" sz="2000" dirty="0"/>
                  <a:t>垂直視野，具有五個螢幕，每個螢幕分辨率為</a:t>
                </a:r>
                <a:r>
                  <a:rPr lang="en-US" altLang="zh-TW" sz="2000" dirty="0"/>
                  <a:t>1400X1050</a:t>
                </a:r>
                <a:r>
                  <a:rPr lang="zh-TW" altLang="en-US" sz="2000" dirty="0"/>
                  <a:t>像素，更新率為</a:t>
                </a:r>
                <a:r>
                  <a:rPr lang="en-US" altLang="zh-TW" sz="2000" dirty="0"/>
                  <a:t>60Hz</a:t>
                </a:r>
                <a:r>
                  <a:rPr lang="zh-TW" altLang="en-US" sz="2000" dirty="0"/>
                  <a:t>； 有兩個</a:t>
                </a:r>
                <a:r>
                  <a:rPr lang="en-US" altLang="zh-TW" sz="2000" dirty="0"/>
                  <a:t>LCD</a:t>
                </a:r>
                <a:r>
                  <a:rPr lang="zh-TW" altLang="en-US" sz="2000" dirty="0"/>
                  <a:t>顯示器作為左右後視鏡，車內的後視鏡也是</a:t>
                </a:r>
                <a:r>
                  <a:rPr lang="en-US" altLang="zh-TW" sz="2000" dirty="0"/>
                  <a:t>LCD</a:t>
                </a:r>
                <a:r>
                  <a:rPr lang="zh-TW" altLang="en-US" sz="2000" dirty="0"/>
                  <a:t>顯示器，顯示車輛後方的景象</a:t>
                </a:r>
                <a:endParaRPr lang="en-US" altLang="zh-TW" sz="2000" dirty="0"/>
              </a:p>
              <a:p>
                <a:pPr marL="342900" indent="-342900" algn="just">
                  <a:lnSpc>
                    <a:spcPct val="150000"/>
                  </a:lnSpc>
                  <a:buFont typeface="Wingdings" panose="05000000000000000000" pitchFamily="2" charset="2"/>
                  <a:buChar char="Ø"/>
                </a:pPr>
                <a:r>
                  <a:rPr lang="zh-TW" altLang="en-US" sz="2000" dirty="0"/>
                  <a:t>駕駛模擬軟體 </a:t>
                </a:r>
                <a:r>
                  <a:rPr lang="en-US" altLang="zh-TW" sz="2000" dirty="0"/>
                  <a:t>:</a:t>
                </a:r>
                <a:r>
                  <a:rPr lang="zh-TW" altLang="en-US" sz="2000" dirty="0"/>
                  <a:t> </a:t>
                </a:r>
                <a14:m>
                  <m:oMath xmlns:m="http://schemas.openxmlformats.org/officeDocument/2006/math">
                    <m:sSup>
                      <m:sSupPr>
                        <m:ctrlPr>
                          <a:rPr lang="en-US" altLang="zh-TW" sz="2000" i="1" smtClean="0">
                            <a:latin typeface="Cambria Math" panose="02040503050406030204" pitchFamily="18" charset="0"/>
                          </a:rPr>
                        </m:ctrlPr>
                      </m:sSupPr>
                      <m:e>
                        <m:r>
                          <m:rPr>
                            <m:nor/>
                          </m:rPr>
                          <a:rPr lang="en-US" altLang="zh-TW" sz="2000" dirty="0"/>
                          <m:t>SILAB</m:t>
                        </m:r>
                      </m:e>
                      <m:sup>
                        <m:r>
                          <a:rPr lang="en-US" altLang="zh-TW" sz="2000" i="1" smtClean="0">
                            <a:latin typeface="Cambria Math" panose="02040503050406030204" pitchFamily="18" charset="0"/>
                          </a:rPr>
                          <m:t>®</m:t>
                        </m:r>
                      </m:sup>
                    </m:sSup>
                  </m:oMath>
                </a14:m>
                <a:endParaRPr lang="en-US" altLang="zh-TW" sz="2000" dirty="0"/>
              </a:p>
              <a:p>
                <a:pPr marL="342900" indent="-342900" algn="just">
                  <a:lnSpc>
                    <a:spcPct val="150000"/>
                  </a:lnSpc>
                  <a:buFont typeface="Arial" panose="020B0604020202020204" pitchFamily="34" charset="0"/>
                  <a:buChar char="•"/>
                </a:pPr>
                <a:r>
                  <a:rPr lang="zh-TW" altLang="en-US" sz="2000" dirty="0"/>
                  <a:t>頭戴視眼動追蹤系統</a:t>
                </a:r>
                <a:r>
                  <a:rPr lang="en-US" altLang="zh-TW" sz="2000" dirty="0"/>
                  <a:t> (</a:t>
                </a:r>
                <a:r>
                  <a:rPr lang="en-US" altLang="zh-TW" sz="2000" dirty="0" err="1"/>
                  <a:t>Dikablis</a:t>
                </a:r>
                <a:r>
                  <a:rPr lang="en-US" altLang="zh-TW" sz="2000" dirty="0"/>
                  <a:t> Glasses 3, </a:t>
                </a:r>
                <a:r>
                  <a:rPr lang="en-US" altLang="zh-TW" sz="2000" dirty="0" err="1"/>
                  <a:t>Ergoneers</a:t>
                </a:r>
                <a:r>
                  <a:rPr lang="en-US" altLang="zh-TW" sz="2000" dirty="0"/>
                  <a:t> GmbH)</a:t>
                </a:r>
                <a:r>
                  <a:rPr lang="zh-TW" altLang="en-US" sz="2000" dirty="0"/>
                  <a:t>，用於追蹤駕駛員的注視行為</a:t>
                </a:r>
                <a:endParaRPr lang="en-US" altLang="zh-TW" sz="2000" dirty="0"/>
              </a:p>
              <a:p>
                <a:pPr marL="342900" indent="-342900" algn="just">
                  <a:lnSpc>
                    <a:spcPct val="150000"/>
                  </a:lnSpc>
                  <a:buFont typeface="Wingdings" panose="05000000000000000000" pitchFamily="2" charset="2"/>
                  <a:buChar char="Ø"/>
                </a:pPr>
                <a:r>
                  <a:rPr lang="zh-TW" altLang="en-US" sz="2000" dirty="0"/>
                  <a:t>眼動追蹤軟件 </a:t>
                </a:r>
                <a:r>
                  <a:rPr lang="en-US" altLang="zh-TW" sz="2000" dirty="0"/>
                  <a:t>:</a:t>
                </a:r>
                <a:r>
                  <a:rPr lang="zh-TW" altLang="en-US" sz="2000" dirty="0"/>
                  <a:t> </a:t>
                </a:r>
                <a:r>
                  <a:rPr lang="en-US" altLang="zh-TW" sz="2000" dirty="0"/>
                  <a:t>D-Lab</a:t>
                </a:r>
                <a:r>
                  <a:rPr lang="zh-TW" altLang="en-US" sz="2000" dirty="0"/>
                  <a:t>，分析眼球運動</a:t>
                </a:r>
                <a:endParaRPr lang="en-US" altLang="zh-TW" sz="2000" dirty="0"/>
              </a:p>
              <a:p>
                <a:pPr marL="342900" indent="-342900" algn="just">
                  <a:lnSpc>
                    <a:spcPct val="150000"/>
                  </a:lnSpc>
                  <a:buFont typeface="Wingdings" panose="05000000000000000000" pitchFamily="2" charset="2"/>
                  <a:buChar char="Ø"/>
                </a:pPr>
                <a:r>
                  <a:rPr lang="zh-TW" altLang="en-US" sz="2000" dirty="0"/>
                  <a:t>皮膚電活動 </a:t>
                </a:r>
                <a:r>
                  <a:rPr lang="en-US" altLang="zh-TW" sz="2000" dirty="0"/>
                  <a:t>(EDA)</a:t>
                </a:r>
              </a:p>
            </p:txBody>
          </p:sp>
        </mc:Choice>
        <mc:Fallback xmlns="">
          <p:sp>
            <p:nvSpPr>
              <p:cNvPr id="4" name="文字方塊 3">
                <a:extLst>
                  <a:ext uri="{FF2B5EF4-FFF2-40B4-BE49-F238E27FC236}">
                    <a16:creationId xmlns:a16="http://schemas.microsoft.com/office/drawing/2014/main" id="{CA31C26C-2A05-6F0E-8CBA-95A7697B0D90}"/>
                  </a:ext>
                </a:extLst>
              </p:cNvPr>
              <p:cNvSpPr txBox="1">
                <a:spLocks noRot="1" noChangeAspect="1" noMove="1" noResize="1" noEditPoints="1" noAdjustHandles="1" noChangeArrowheads="1" noChangeShapeType="1" noTextEdit="1"/>
              </p:cNvSpPr>
              <p:nvPr/>
            </p:nvSpPr>
            <p:spPr>
              <a:xfrm>
                <a:off x="128729" y="903836"/>
                <a:ext cx="11884931" cy="3280193"/>
              </a:xfrm>
              <a:prstGeom prst="rect">
                <a:avLst/>
              </a:prstGeom>
              <a:blipFill>
                <a:blip r:embed="rId4"/>
                <a:stretch>
                  <a:fillRect l="-462" r="-564" b="-2416"/>
                </a:stretch>
              </a:blipFill>
            </p:spPr>
            <p:txBody>
              <a:bodyPr/>
              <a:lstStyle/>
              <a:p>
                <a:r>
                  <a:rPr lang="zh-TW" altLang="en-US">
                    <a:noFill/>
                  </a:rPr>
                  <a:t> </a:t>
                </a:r>
              </a:p>
            </p:txBody>
          </p:sp>
        </mc:Fallback>
      </mc:AlternateContent>
      <p:pic>
        <p:nvPicPr>
          <p:cNvPr id="6" name="圖片 5">
            <a:extLst>
              <a:ext uri="{FF2B5EF4-FFF2-40B4-BE49-F238E27FC236}">
                <a16:creationId xmlns:a16="http://schemas.microsoft.com/office/drawing/2014/main" id="{7739D0D3-960D-9816-1025-F91C9F9862F2}"/>
              </a:ext>
            </a:extLst>
          </p:cNvPr>
          <p:cNvPicPr>
            <a:picLocks noChangeAspect="1"/>
          </p:cNvPicPr>
          <p:nvPr/>
        </p:nvPicPr>
        <p:blipFill>
          <a:blip r:embed="rId5"/>
          <a:stretch>
            <a:fillRect/>
          </a:stretch>
        </p:blipFill>
        <p:spPr>
          <a:xfrm>
            <a:off x="6768634" y="3722364"/>
            <a:ext cx="4620638" cy="2866224"/>
          </a:xfrm>
          <a:prstGeom prst="rect">
            <a:avLst/>
          </a:prstGeom>
        </p:spPr>
      </p:pic>
    </p:spTree>
    <p:custDataLst>
      <p:tags r:id="rId1"/>
    </p:custDataLst>
    <p:extLst>
      <p:ext uri="{BB962C8B-B14F-4D97-AF65-F5344CB8AC3E}">
        <p14:creationId xmlns:p14="http://schemas.microsoft.com/office/powerpoint/2010/main" val="295787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A4BD8E9-50A3-4C68-8D4E-78BEE3F5DB56}"/>
              </a:ext>
            </a:extLst>
          </p:cNvPr>
          <p:cNvGrpSpPr/>
          <p:nvPr/>
        </p:nvGrpSpPr>
        <p:grpSpPr>
          <a:xfrm>
            <a:off x="0" y="584035"/>
            <a:ext cx="12192000" cy="381000"/>
            <a:chOff x="0" y="584035"/>
            <a:chExt cx="12192000" cy="381000"/>
          </a:xfrm>
        </p:grpSpPr>
        <p:cxnSp>
          <p:nvCxnSpPr>
            <p:cNvPr id="16" name="直接连接符 15">
              <a:extLst>
                <a:ext uri="{FF2B5EF4-FFF2-40B4-BE49-F238E27FC236}">
                  <a16:creationId xmlns:a16="http://schemas.microsoft.com/office/drawing/2014/main" id="{98A240B6-C49F-4307-B6F6-C17D8528E87F}"/>
                </a:ext>
              </a:extLst>
            </p:cNvPr>
            <p:cNvCxnSpPr/>
            <p:nvPr/>
          </p:nvCxnSpPr>
          <p:spPr>
            <a:xfrm>
              <a:off x="0" y="77453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a:extLst>
                <a:ext uri="{FF2B5EF4-FFF2-40B4-BE49-F238E27FC236}">
                  <a16:creationId xmlns:a16="http://schemas.microsoft.com/office/drawing/2014/main" id="{5466CCC5-D2C7-4E94-B6F4-537E40144831}"/>
                </a:ext>
              </a:extLst>
            </p:cNvPr>
            <p:cNvGrpSpPr/>
            <p:nvPr/>
          </p:nvGrpSpPr>
          <p:grpSpPr>
            <a:xfrm rot="10800000">
              <a:off x="11060824" y="584035"/>
              <a:ext cx="656896" cy="381000"/>
              <a:chOff x="307428" y="393221"/>
              <a:chExt cx="656896" cy="381000"/>
            </a:xfrm>
          </p:grpSpPr>
          <p:sp>
            <p:nvSpPr>
              <p:cNvPr id="18" name="等腰三角形 17">
                <a:extLst>
                  <a:ext uri="{FF2B5EF4-FFF2-40B4-BE49-F238E27FC236}">
                    <a16:creationId xmlns:a16="http://schemas.microsoft.com/office/drawing/2014/main" id="{B7F864FA-0397-4178-A342-C3753A139A88}"/>
                  </a:ext>
                </a:extLst>
              </p:cNvPr>
              <p:cNvSpPr/>
              <p:nvPr/>
            </p:nvSpPr>
            <p:spPr>
              <a:xfrm rot="5400000">
                <a:off x="281152"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等腰三角形 18">
                <a:extLst>
                  <a:ext uri="{FF2B5EF4-FFF2-40B4-BE49-F238E27FC236}">
                    <a16:creationId xmlns:a16="http://schemas.microsoft.com/office/drawing/2014/main" id="{1C7C51D8-830A-4083-ABC9-1851D7658492}"/>
                  </a:ext>
                </a:extLst>
              </p:cNvPr>
              <p:cNvSpPr/>
              <p:nvPr/>
            </p:nvSpPr>
            <p:spPr>
              <a:xfrm rot="5400000">
                <a:off x="609600" y="419497"/>
                <a:ext cx="381000" cy="32844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 name="文字方塊 1">
            <a:extLst>
              <a:ext uri="{FF2B5EF4-FFF2-40B4-BE49-F238E27FC236}">
                <a16:creationId xmlns:a16="http://schemas.microsoft.com/office/drawing/2014/main" id="{4A999CB6-64E1-EB80-66B2-F91A6346B4CA}"/>
              </a:ext>
            </a:extLst>
          </p:cNvPr>
          <p:cNvSpPr txBox="1"/>
          <p:nvPr/>
        </p:nvSpPr>
        <p:spPr>
          <a:xfrm>
            <a:off x="0" y="128204"/>
            <a:ext cx="2026517" cy="646331"/>
          </a:xfrm>
          <a:prstGeom prst="rect">
            <a:avLst/>
          </a:prstGeom>
          <a:noFill/>
        </p:spPr>
        <p:txBody>
          <a:bodyPr wrap="none" rtlCol="0">
            <a:spAutoFit/>
          </a:bodyPr>
          <a:lstStyle/>
          <a:p>
            <a:r>
              <a:rPr lang="en-US" altLang="zh-TW" sz="3600" b="1" dirty="0"/>
              <a:t>Method</a:t>
            </a:r>
            <a:endParaRPr lang="zh-TW" altLang="en-US" sz="3600" b="1" dirty="0"/>
          </a:p>
        </p:txBody>
      </p:sp>
      <p:sp>
        <p:nvSpPr>
          <p:cNvPr id="3" name="文字方塊 2">
            <a:extLst>
              <a:ext uri="{FF2B5EF4-FFF2-40B4-BE49-F238E27FC236}">
                <a16:creationId xmlns:a16="http://schemas.microsoft.com/office/drawing/2014/main" id="{5964EBCD-A0F1-B808-DE17-E9AEE9BA2C13}"/>
              </a:ext>
            </a:extLst>
          </p:cNvPr>
          <p:cNvSpPr txBox="1"/>
          <p:nvPr/>
        </p:nvSpPr>
        <p:spPr>
          <a:xfrm>
            <a:off x="2204720" y="220537"/>
            <a:ext cx="3544327" cy="461665"/>
          </a:xfrm>
          <a:prstGeom prst="rect">
            <a:avLst/>
          </a:prstGeom>
          <a:noFill/>
        </p:spPr>
        <p:txBody>
          <a:bodyPr wrap="square" rtlCol="0">
            <a:spAutoFit/>
          </a:bodyPr>
          <a:lstStyle/>
          <a:p>
            <a:r>
              <a:rPr lang="zh-TW" altLang="en-US" sz="2400" b="1" dirty="0"/>
              <a:t>受測者</a:t>
            </a:r>
          </a:p>
        </p:txBody>
      </p:sp>
      <p:sp>
        <p:nvSpPr>
          <p:cNvPr id="5" name="文字方塊 4">
            <a:extLst>
              <a:ext uri="{FF2B5EF4-FFF2-40B4-BE49-F238E27FC236}">
                <a16:creationId xmlns:a16="http://schemas.microsoft.com/office/drawing/2014/main" id="{59496A23-2840-75A4-B503-DC220182BA73}"/>
              </a:ext>
            </a:extLst>
          </p:cNvPr>
          <p:cNvSpPr txBox="1"/>
          <p:nvPr/>
        </p:nvSpPr>
        <p:spPr>
          <a:xfrm>
            <a:off x="128730" y="1220811"/>
            <a:ext cx="11934540" cy="188461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總共</a:t>
            </a:r>
            <a:r>
              <a:rPr lang="en-US" altLang="zh-TW" sz="2000" dirty="0"/>
              <a:t>68</a:t>
            </a:r>
            <a:r>
              <a:rPr lang="zh-TW" altLang="en-US" sz="2000" dirty="0"/>
              <a:t>名受測者 </a:t>
            </a:r>
            <a:r>
              <a:rPr lang="en-US" altLang="zh-TW" sz="2000" dirty="0"/>
              <a:t>(32</a:t>
            </a:r>
            <a:r>
              <a:rPr lang="zh-TW" altLang="en-US" sz="2000" dirty="0"/>
              <a:t>名女性，</a:t>
            </a:r>
            <a:r>
              <a:rPr lang="en-US" altLang="zh-TW" sz="2000" dirty="0"/>
              <a:t>36</a:t>
            </a:r>
            <a:r>
              <a:rPr lang="zh-TW" altLang="en-US" sz="2000" dirty="0"/>
              <a:t>名男性；平均</a:t>
            </a:r>
            <a:r>
              <a:rPr lang="en-US" altLang="zh-TW" sz="2000" dirty="0"/>
              <a:t>41.8</a:t>
            </a:r>
            <a:r>
              <a:rPr lang="zh-TW" altLang="en-US" sz="2000" dirty="0"/>
              <a:t>歲，</a:t>
            </a:r>
            <a:r>
              <a:rPr lang="en-US" altLang="zh-TW" sz="2000" dirty="0"/>
              <a:t>SD=13.9</a:t>
            </a:r>
            <a:r>
              <a:rPr lang="zh-TW" altLang="en-US" sz="2000" dirty="0"/>
              <a:t>；最大</a:t>
            </a:r>
            <a:r>
              <a:rPr lang="en-US" altLang="zh-TW" sz="2000" dirty="0"/>
              <a:t>63</a:t>
            </a:r>
            <a:r>
              <a:rPr lang="zh-TW" altLang="en-US" sz="2000" dirty="0"/>
              <a:t>歲，最小</a:t>
            </a:r>
            <a:r>
              <a:rPr lang="en-US" altLang="zh-TW" sz="2000" dirty="0"/>
              <a:t>25</a:t>
            </a:r>
            <a:r>
              <a:rPr lang="zh-TW" altLang="en-US" sz="2000" dirty="0"/>
              <a:t>歲</a:t>
            </a:r>
            <a:r>
              <a:rPr lang="en-US" altLang="zh-TW" sz="2000" dirty="0"/>
              <a:t>)</a:t>
            </a:r>
            <a:r>
              <a:rPr lang="zh-TW" altLang="en-US" sz="2000" dirty="0"/>
              <a:t>，每位受測者皆持有有效駕照</a:t>
            </a:r>
            <a:endParaRPr lang="en-US" altLang="zh-TW" sz="2000" dirty="0"/>
          </a:p>
          <a:p>
            <a:pPr marL="342900" indent="-342900" algn="just">
              <a:lnSpc>
                <a:spcPct val="150000"/>
              </a:lnSpc>
              <a:buFont typeface="Arial" panose="020B0604020202020204" pitchFamily="34" charset="0"/>
              <a:buChar char="•"/>
            </a:pPr>
            <a:r>
              <a:rPr lang="zh-TW" altLang="en-US" sz="2000" dirty="0"/>
              <a:t>受測者皆從</a:t>
            </a:r>
            <a:r>
              <a:rPr lang="en-US" altLang="zh-TW" sz="2000" dirty="0"/>
              <a:t>WIVW GmbH</a:t>
            </a:r>
            <a:r>
              <a:rPr lang="zh-TW" altLang="en-US" sz="2000" dirty="0"/>
              <a:t> 的駕駛員小組招募，皆完成培訓課程且將模擬暈動症的影響降至最低</a:t>
            </a:r>
            <a:endParaRPr lang="en-US" altLang="zh-TW" sz="2000" dirty="0"/>
          </a:p>
          <a:p>
            <a:pPr marL="342900" indent="-342900" algn="just">
              <a:lnSpc>
                <a:spcPct val="150000"/>
              </a:lnSpc>
              <a:buFont typeface="Arial" panose="020B0604020202020204" pitchFamily="34" charset="0"/>
              <a:buChar char="•"/>
            </a:pPr>
            <a:r>
              <a:rPr lang="zh-TW" altLang="en-US" sz="2000" dirty="0"/>
              <a:t>受測者將隨機被分配到各個</a:t>
            </a:r>
            <a:r>
              <a:rPr lang="en-US" altLang="zh-TW" sz="2000" dirty="0"/>
              <a:t>HMI</a:t>
            </a:r>
            <a:r>
              <a:rPr lang="zh-TW" altLang="en-US" sz="2000" dirty="0"/>
              <a:t>，如下表 </a:t>
            </a:r>
            <a:r>
              <a:rPr lang="en-US" altLang="zh-TW" sz="2000" dirty="0"/>
              <a:t>:</a:t>
            </a:r>
            <a:endParaRPr lang="zh-TW" altLang="en-US" sz="2000" dirty="0"/>
          </a:p>
        </p:txBody>
      </p:sp>
      <p:graphicFrame>
        <p:nvGraphicFramePr>
          <p:cNvPr id="6" name="表格 6">
            <a:extLst>
              <a:ext uri="{FF2B5EF4-FFF2-40B4-BE49-F238E27FC236}">
                <a16:creationId xmlns:a16="http://schemas.microsoft.com/office/drawing/2014/main" id="{7E5B7F39-5EE3-3ACA-EC04-A2549533C0E6}"/>
              </a:ext>
            </a:extLst>
          </p:cNvPr>
          <p:cNvGraphicFramePr>
            <a:graphicFrameLocks noGrp="1"/>
          </p:cNvGraphicFramePr>
          <p:nvPr>
            <p:extLst>
              <p:ext uri="{D42A27DB-BD31-4B8C-83A1-F6EECF244321}">
                <p14:modId xmlns:p14="http://schemas.microsoft.com/office/powerpoint/2010/main" val="2508210866"/>
              </p:ext>
            </p:extLst>
          </p:nvPr>
        </p:nvGraphicFramePr>
        <p:xfrm>
          <a:off x="1169864" y="3478189"/>
          <a:ext cx="9158366" cy="2225040"/>
        </p:xfrm>
        <a:graphic>
          <a:graphicData uri="http://schemas.openxmlformats.org/drawingml/2006/table">
            <a:tbl>
              <a:tblPr firstRow="1" bandRow="1">
                <a:tableStyleId>{5940675A-B579-460E-94D1-54222C63F5DA}</a:tableStyleId>
              </a:tblPr>
              <a:tblGrid>
                <a:gridCol w="1855893">
                  <a:extLst>
                    <a:ext uri="{9D8B030D-6E8A-4147-A177-3AD203B41FA5}">
                      <a16:colId xmlns:a16="http://schemas.microsoft.com/office/drawing/2014/main" val="2667307523"/>
                    </a:ext>
                  </a:extLst>
                </a:gridCol>
                <a:gridCol w="1394143">
                  <a:extLst>
                    <a:ext uri="{9D8B030D-6E8A-4147-A177-3AD203B41FA5}">
                      <a16:colId xmlns:a16="http://schemas.microsoft.com/office/drawing/2014/main" val="2169285440"/>
                    </a:ext>
                  </a:extLst>
                </a:gridCol>
                <a:gridCol w="1080000">
                  <a:extLst>
                    <a:ext uri="{9D8B030D-6E8A-4147-A177-3AD203B41FA5}">
                      <a16:colId xmlns:a16="http://schemas.microsoft.com/office/drawing/2014/main" val="1272415925"/>
                    </a:ext>
                  </a:extLst>
                </a:gridCol>
                <a:gridCol w="1080000">
                  <a:extLst>
                    <a:ext uri="{9D8B030D-6E8A-4147-A177-3AD203B41FA5}">
                      <a16:colId xmlns:a16="http://schemas.microsoft.com/office/drawing/2014/main" val="108273490"/>
                    </a:ext>
                  </a:extLst>
                </a:gridCol>
                <a:gridCol w="1624330">
                  <a:extLst>
                    <a:ext uri="{9D8B030D-6E8A-4147-A177-3AD203B41FA5}">
                      <a16:colId xmlns:a16="http://schemas.microsoft.com/office/drawing/2014/main" val="1552034321"/>
                    </a:ext>
                  </a:extLst>
                </a:gridCol>
                <a:gridCol w="2124000">
                  <a:extLst>
                    <a:ext uri="{9D8B030D-6E8A-4147-A177-3AD203B41FA5}">
                      <a16:colId xmlns:a16="http://schemas.microsoft.com/office/drawing/2014/main" val="2379434114"/>
                    </a:ext>
                  </a:extLst>
                </a:gridCol>
              </a:tblGrid>
              <a:tr h="370840">
                <a:tc>
                  <a:txBody>
                    <a:bodyPr/>
                    <a:lstStyle/>
                    <a:p>
                      <a:pPr algn="ctr"/>
                      <a:r>
                        <a:rPr lang="en-US" altLang="zh-TW" b="1" dirty="0"/>
                        <a:t>HMI</a:t>
                      </a:r>
                      <a:endParaRPr lang="zh-TW" altLang="en-US" b="1" dirty="0"/>
                    </a:p>
                  </a:txBody>
                  <a:tcPr>
                    <a:solidFill>
                      <a:schemeClr val="bg2">
                        <a:lumMod val="90000"/>
                      </a:schemeClr>
                    </a:solidFill>
                  </a:tcPr>
                </a:tc>
                <a:tc>
                  <a:txBody>
                    <a:bodyPr/>
                    <a:lstStyle/>
                    <a:p>
                      <a:pPr algn="ctr"/>
                      <a:r>
                        <a:rPr lang="zh-TW" altLang="en-US" b="1" dirty="0"/>
                        <a:t>受測者人數</a:t>
                      </a:r>
                    </a:p>
                  </a:txBody>
                  <a:tcPr>
                    <a:solidFill>
                      <a:schemeClr val="bg2">
                        <a:lumMod val="90000"/>
                      </a:schemeClr>
                    </a:solidFill>
                  </a:tcPr>
                </a:tc>
                <a:tc>
                  <a:txBody>
                    <a:bodyPr/>
                    <a:lstStyle/>
                    <a:p>
                      <a:pPr algn="ctr"/>
                      <a:r>
                        <a:rPr lang="zh-TW" altLang="en-US" b="1" dirty="0"/>
                        <a:t>男性</a:t>
                      </a:r>
                    </a:p>
                  </a:txBody>
                  <a:tcPr>
                    <a:solidFill>
                      <a:schemeClr val="bg2">
                        <a:lumMod val="90000"/>
                      </a:schemeClr>
                    </a:solidFill>
                  </a:tcPr>
                </a:tc>
                <a:tc>
                  <a:txBody>
                    <a:bodyPr/>
                    <a:lstStyle/>
                    <a:p>
                      <a:pPr algn="ctr"/>
                      <a:r>
                        <a:rPr lang="zh-TW" altLang="en-US" b="1" dirty="0"/>
                        <a:t>女性</a:t>
                      </a:r>
                    </a:p>
                  </a:txBody>
                  <a:tcPr>
                    <a:solidFill>
                      <a:schemeClr val="bg2">
                        <a:lumMod val="90000"/>
                      </a:schemeClr>
                    </a:solidFill>
                  </a:tcPr>
                </a:tc>
                <a:tc>
                  <a:txBody>
                    <a:bodyPr/>
                    <a:lstStyle/>
                    <a:p>
                      <a:pPr algn="ctr"/>
                      <a:r>
                        <a:rPr lang="zh-TW" altLang="en-US" b="1" dirty="0"/>
                        <a:t>平均年齡</a:t>
                      </a:r>
                      <a:r>
                        <a:rPr lang="en-US" altLang="zh-TW" b="1" dirty="0"/>
                        <a:t>(SD)</a:t>
                      </a:r>
                      <a:endParaRPr lang="zh-TW" altLang="en-US" b="1" dirty="0"/>
                    </a:p>
                  </a:txBody>
                  <a:tcPr>
                    <a:solidFill>
                      <a:schemeClr val="bg2">
                        <a:lumMod val="90000"/>
                      </a:schemeClr>
                    </a:solidFill>
                  </a:tcPr>
                </a:tc>
                <a:tc>
                  <a:txBody>
                    <a:bodyPr/>
                    <a:lstStyle/>
                    <a:p>
                      <a:pPr algn="ctr"/>
                      <a:r>
                        <a:rPr lang="zh-TW" altLang="en-US" b="1" dirty="0"/>
                        <a:t>每年平均里程</a:t>
                      </a:r>
                      <a:r>
                        <a:rPr lang="en-US" altLang="zh-TW" b="1" dirty="0"/>
                        <a:t>(SD)</a:t>
                      </a:r>
                      <a:endParaRPr lang="zh-TW" altLang="en-US" b="1" dirty="0"/>
                    </a:p>
                  </a:txBody>
                  <a:tcPr>
                    <a:solidFill>
                      <a:schemeClr val="bg2">
                        <a:lumMod val="90000"/>
                      </a:schemeClr>
                    </a:solidFill>
                  </a:tcPr>
                </a:tc>
                <a:extLst>
                  <a:ext uri="{0D108BD9-81ED-4DB2-BD59-A6C34878D82A}">
                    <a16:rowId xmlns:a16="http://schemas.microsoft.com/office/drawing/2014/main" val="3829029055"/>
                  </a:ext>
                </a:extLst>
              </a:tr>
              <a:tr h="370840">
                <a:tc>
                  <a:txBody>
                    <a:bodyPr/>
                    <a:lstStyle/>
                    <a:p>
                      <a:r>
                        <a:rPr lang="zh-TW" altLang="en-US" b="0" dirty="0"/>
                        <a:t>基線</a:t>
                      </a:r>
                    </a:p>
                  </a:txBody>
                  <a:tcPr/>
                </a:tc>
                <a:tc>
                  <a:txBody>
                    <a:bodyPr/>
                    <a:lstStyle/>
                    <a:p>
                      <a:pPr algn="ctr"/>
                      <a:r>
                        <a:rPr lang="en-US" altLang="zh-TW" b="0" dirty="0"/>
                        <a:t>10</a:t>
                      </a:r>
                      <a:endParaRPr lang="zh-TW" altLang="en-US" b="0" dirty="0"/>
                    </a:p>
                  </a:txBody>
                  <a:tcPr/>
                </a:tc>
                <a:tc>
                  <a:txBody>
                    <a:bodyPr/>
                    <a:lstStyle/>
                    <a:p>
                      <a:pPr algn="ctr"/>
                      <a:r>
                        <a:rPr lang="en-US" altLang="zh-TW" b="0" dirty="0"/>
                        <a:t>4</a:t>
                      </a:r>
                      <a:endParaRPr lang="zh-TW" altLang="en-US" b="0" dirty="0"/>
                    </a:p>
                  </a:txBody>
                  <a:tcPr/>
                </a:tc>
                <a:tc>
                  <a:txBody>
                    <a:bodyPr/>
                    <a:lstStyle/>
                    <a:p>
                      <a:pPr algn="ctr"/>
                      <a:r>
                        <a:rPr lang="en-US" altLang="zh-TW" b="0" dirty="0"/>
                        <a:t>6</a:t>
                      </a:r>
                      <a:endParaRPr lang="zh-TW" altLang="en-US" b="0" dirty="0"/>
                    </a:p>
                  </a:txBody>
                  <a:tcPr/>
                </a:tc>
                <a:tc>
                  <a:txBody>
                    <a:bodyPr/>
                    <a:lstStyle/>
                    <a:p>
                      <a:pPr algn="r"/>
                      <a:r>
                        <a:rPr lang="en-US" altLang="zh-TW" b="0" dirty="0"/>
                        <a:t>36.7(10.6)</a:t>
                      </a:r>
                      <a:endParaRPr lang="zh-TW" altLang="en-US" b="0" dirty="0"/>
                    </a:p>
                  </a:txBody>
                  <a:tcPr/>
                </a:tc>
                <a:tc>
                  <a:txBody>
                    <a:bodyPr/>
                    <a:lstStyle/>
                    <a:p>
                      <a:pPr algn="r"/>
                      <a:r>
                        <a:rPr lang="en-US" altLang="zh-TW" b="0" dirty="0"/>
                        <a:t>22740(20097)</a:t>
                      </a:r>
                      <a:endParaRPr lang="zh-TW" altLang="en-US" b="0" dirty="0"/>
                    </a:p>
                  </a:txBody>
                  <a:tcPr/>
                </a:tc>
                <a:extLst>
                  <a:ext uri="{0D108BD9-81ED-4DB2-BD59-A6C34878D82A}">
                    <a16:rowId xmlns:a16="http://schemas.microsoft.com/office/drawing/2014/main" val="1810113293"/>
                  </a:ext>
                </a:extLst>
              </a:tr>
              <a:tr h="370840">
                <a:tc>
                  <a:txBody>
                    <a:bodyPr/>
                    <a:lstStyle/>
                    <a:p>
                      <a:r>
                        <a:rPr lang="en-US" altLang="zh-TW" b="0" dirty="0"/>
                        <a:t>HUD+</a:t>
                      </a:r>
                      <a:r>
                        <a:rPr lang="zh-TW" altLang="en-US" b="0" dirty="0"/>
                        <a:t>動態</a:t>
                      </a:r>
                    </a:p>
                  </a:txBody>
                  <a:tcPr/>
                </a:tc>
                <a:tc>
                  <a:txBody>
                    <a:bodyPr/>
                    <a:lstStyle/>
                    <a:p>
                      <a:pPr algn="ctr"/>
                      <a:r>
                        <a:rPr lang="en-US" altLang="zh-TW" b="0" dirty="0"/>
                        <a:t>12</a:t>
                      </a:r>
                      <a:endParaRPr lang="zh-TW" altLang="en-US" b="0" dirty="0"/>
                    </a:p>
                  </a:txBody>
                  <a:tcPr/>
                </a:tc>
                <a:tc>
                  <a:txBody>
                    <a:bodyPr/>
                    <a:lstStyle/>
                    <a:p>
                      <a:pPr algn="ctr"/>
                      <a:r>
                        <a:rPr lang="en-US" altLang="zh-TW" b="0" dirty="0"/>
                        <a:t>8</a:t>
                      </a:r>
                      <a:endParaRPr lang="zh-TW" altLang="en-US" b="0" dirty="0"/>
                    </a:p>
                  </a:txBody>
                  <a:tcPr/>
                </a:tc>
                <a:tc>
                  <a:txBody>
                    <a:bodyPr/>
                    <a:lstStyle/>
                    <a:p>
                      <a:pPr algn="ctr"/>
                      <a:r>
                        <a:rPr lang="en-US" altLang="zh-TW" b="0" dirty="0"/>
                        <a:t>4</a:t>
                      </a:r>
                      <a:endParaRPr lang="zh-TW" altLang="en-US" b="0" dirty="0"/>
                    </a:p>
                  </a:txBody>
                  <a:tcPr/>
                </a:tc>
                <a:tc>
                  <a:txBody>
                    <a:bodyPr/>
                    <a:lstStyle/>
                    <a:p>
                      <a:pPr algn="r"/>
                      <a:r>
                        <a:rPr lang="en-US" altLang="zh-TW" b="0" dirty="0"/>
                        <a:t>36.5(10.7)</a:t>
                      </a:r>
                      <a:endParaRPr lang="zh-TW" altLang="en-US" b="0" dirty="0"/>
                    </a:p>
                  </a:txBody>
                  <a:tcPr/>
                </a:tc>
                <a:tc>
                  <a:txBody>
                    <a:bodyPr/>
                    <a:lstStyle/>
                    <a:p>
                      <a:pPr algn="r"/>
                      <a:r>
                        <a:rPr lang="en-US" altLang="zh-TW" b="0" dirty="0"/>
                        <a:t>14625(12622)</a:t>
                      </a:r>
                      <a:endParaRPr lang="zh-TW" altLang="en-US" b="0" dirty="0"/>
                    </a:p>
                  </a:txBody>
                  <a:tcPr/>
                </a:tc>
                <a:extLst>
                  <a:ext uri="{0D108BD9-81ED-4DB2-BD59-A6C34878D82A}">
                    <a16:rowId xmlns:a16="http://schemas.microsoft.com/office/drawing/2014/main" val="3855566342"/>
                  </a:ext>
                </a:extLst>
              </a:tr>
              <a:tr h="370840">
                <a:tc>
                  <a:txBody>
                    <a:bodyPr/>
                    <a:lstStyle/>
                    <a:p>
                      <a:r>
                        <a:rPr lang="en-US" altLang="zh-TW" b="0" dirty="0"/>
                        <a:t>HUD+</a:t>
                      </a:r>
                      <a:r>
                        <a:rPr lang="zh-TW" altLang="en-US" b="0" dirty="0"/>
                        <a:t>靜態</a:t>
                      </a:r>
                    </a:p>
                  </a:txBody>
                  <a:tcPr/>
                </a:tc>
                <a:tc>
                  <a:txBody>
                    <a:bodyPr/>
                    <a:lstStyle/>
                    <a:p>
                      <a:pPr algn="ctr"/>
                      <a:r>
                        <a:rPr lang="en-US" altLang="zh-TW" b="0" dirty="0"/>
                        <a:t>10</a:t>
                      </a:r>
                      <a:endParaRPr lang="zh-TW" altLang="en-US" b="0" dirty="0"/>
                    </a:p>
                  </a:txBody>
                  <a:tcPr/>
                </a:tc>
                <a:tc>
                  <a:txBody>
                    <a:bodyPr/>
                    <a:lstStyle/>
                    <a:p>
                      <a:pPr algn="ctr"/>
                      <a:r>
                        <a:rPr lang="en-US" altLang="zh-TW" b="0" dirty="0"/>
                        <a:t>5</a:t>
                      </a:r>
                      <a:endParaRPr lang="zh-TW" altLang="en-US" b="0" dirty="0"/>
                    </a:p>
                  </a:txBody>
                  <a:tcPr/>
                </a:tc>
                <a:tc>
                  <a:txBody>
                    <a:bodyPr/>
                    <a:lstStyle/>
                    <a:p>
                      <a:pPr algn="ctr"/>
                      <a:r>
                        <a:rPr lang="en-US" altLang="zh-TW" b="0" dirty="0"/>
                        <a:t>5</a:t>
                      </a:r>
                      <a:endParaRPr lang="zh-TW" altLang="en-US" b="0" dirty="0"/>
                    </a:p>
                  </a:txBody>
                  <a:tcPr/>
                </a:tc>
                <a:tc>
                  <a:txBody>
                    <a:bodyPr/>
                    <a:lstStyle/>
                    <a:p>
                      <a:pPr algn="r"/>
                      <a:r>
                        <a:rPr lang="en-US" altLang="zh-TW" b="0" dirty="0"/>
                        <a:t>34.5(9.4)</a:t>
                      </a:r>
                      <a:endParaRPr lang="zh-TW" altLang="en-US" b="0" dirty="0"/>
                    </a:p>
                  </a:txBody>
                  <a:tcPr/>
                </a:tc>
                <a:tc>
                  <a:txBody>
                    <a:bodyPr/>
                    <a:lstStyle/>
                    <a:p>
                      <a:pPr algn="r"/>
                      <a:r>
                        <a:rPr lang="en-US" altLang="zh-TW" b="0" dirty="0"/>
                        <a:t>16803(18381)</a:t>
                      </a:r>
                      <a:endParaRPr lang="zh-TW" altLang="en-US" b="0" dirty="0"/>
                    </a:p>
                  </a:txBody>
                  <a:tcPr/>
                </a:tc>
                <a:extLst>
                  <a:ext uri="{0D108BD9-81ED-4DB2-BD59-A6C34878D82A}">
                    <a16:rowId xmlns:a16="http://schemas.microsoft.com/office/drawing/2014/main" val="4128245792"/>
                  </a:ext>
                </a:extLst>
              </a:tr>
              <a:tr h="370840">
                <a:tc>
                  <a:txBody>
                    <a:bodyPr/>
                    <a:lstStyle/>
                    <a:p>
                      <a:r>
                        <a:rPr lang="en-US" altLang="zh-TW" b="0" dirty="0"/>
                        <a:t>IC+</a:t>
                      </a:r>
                      <a:r>
                        <a:rPr lang="zh-TW" altLang="en-US" b="0" dirty="0"/>
                        <a:t>動態</a:t>
                      </a:r>
                    </a:p>
                  </a:txBody>
                  <a:tcPr/>
                </a:tc>
                <a:tc>
                  <a:txBody>
                    <a:bodyPr/>
                    <a:lstStyle/>
                    <a:p>
                      <a:pPr algn="ctr"/>
                      <a:r>
                        <a:rPr lang="en-US" altLang="zh-TW" b="0" dirty="0"/>
                        <a:t>13</a:t>
                      </a:r>
                      <a:endParaRPr lang="zh-TW" altLang="en-US" b="0" dirty="0"/>
                    </a:p>
                  </a:txBody>
                  <a:tcPr/>
                </a:tc>
                <a:tc>
                  <a:txBody>
                    <a:bodyPr/>
                    <a:lstStyle/>
                    <a:p>
                      <a:pPr algn="ctr"/>
                      <a:r>
                        <a:rPr lang="en-US" altLang="zh-TW" b="0" dirty="0"/>
                        <a:t>6</a:t>
                      </a:r>
                      <a:endParaRPr lang="zh-TW" altLang="en-US" b="0" dirty="0"/>
                    </a:p>
                  </a:txBody>
                  <a:tcPr/>
                </a:tc>
                <a:tc>
                  <a:txBody>
                    <a:bodyPr/>
                    <a:lstStyle/>
                    <a:p>
                      <a:pPr algn="ctr"/>
                      <a:r>
                        <a:rPr lang="en-US" altLang="zh-TW" b="0" dirty="0"/>
                        <a:t>7</a:t>
                      </a:r>
                      <a:endParaRPr lang="zh-TW" altLang="en-US" b="0" dirty="0"/>
                    </a:p>
                  </a:txBody>
                  <a:tcPr/>
                </a:tc>
                <a:tc>
                  <a:txBody>
                    <a:bodyPr/>
                    <a:lstStyle/>
                    <a:p>
                      <a:pPr algn="r"/>
                      <a:r>
                        <a:rPr lang="en-US" altLang="zh-TW" b="0" dirty="0"/>
                        <a:t>37.4(11.4)</a:t>
                      </a:r>
                      <a:endParaRPr lang="zh-TW" altLang="en-US" b="0" dirty="0"/>
                    </a:p>
                  </a:txBody>
                  <a:tcPr/>
                </a:tc>
                <a:tc>
                  <a:txBody>
                    <a:bodyPr/>
                    <a:lstStyle/>
                    <a:p>
                      <a:pPr algn="r"/>
                      <a:r>
                        <a:rPr lang="en-US" altLang="zh-TW" b="0" dirty="0"/>
                        <a:t>7662(4639)</a:t>
                      </a:r>
                      <a:endParaRPr lang="zh-TW" altLang="en-US" b="0" dirty="0"/>
                    </a:p>
                  </a:txBody>
                  <a:tcPr/>
                </a:tc>
                <a:extLst>
                  <a:ext uri="{0D108BD9-81ED-4DB2-BD59-A6C34878D82A}">
                    <a16:rowId xmlns:a16="http://schemas.microsoft.com/office/drawing/2014/main" val="2615084106"/>
                  </a:ext>
                </a:extLst>
              </a:tr>
              <a:tr h="370840">
                <a:tc>
                  <a:txBody>
                    <a:bodyPr/>
                    <a:lstStyle/>
                    <a:p>
                      <a:r>
                        <a:rPr lang="en-US" altLang="zh-TW" b="0" dirty="0"/>
                        <a:t>IC+</a:t>
                      </a:r>
                      <a:r>
                        <a:rPr lang="zh-TW" altLang="en-US" b="0" dirty="0"/>
                        <a:t>靜態</a:t>
                      </a:r>
                    </a:p>
                  </a:txBody>
                  <a:tcPr/>
                </a:tc>
                <a:tc>
                  <a:txBody>
                    <a:bodyPr/>
                    <a:lstStyle/>
                    <a:p>
                      <a:pPr algn="ctr"/>
                      <a:r>
                        <a:rPr lang="en-US" altLang="zh-TW" b="0" dirty="0"/>
                        <a:t>12</a:t>
                      </a:r>
                      <a:endParaRPr lang="zh-TW" altLang="en-US" b="0" dirty="0"/>
                    </a:p>
                  </a:txBody>
                  <a:tcPr/>
                </a:tc>
                <a:tc>
                  <a:txBody>
                    <a:bodyPr/>
                    <a:lstStyle/>
                    <a:p>
                      <a:pPr algn="ctr"/>
                      <a:r>
                        <a:rPr lang="en-US" altLang="zh-TW" b="0" dirty="0"/>
                        <a:t>7</a:t>
                      </a:r>
                      <a:endParaRPr lang="zh-TW" altLang="en-US" b="0" dirty="0"/>
                    </a:p>
                  </a:txBody>
                  <a:tcPr/>
                </a:tc>
                <a:tc>
                  <a:txBody>
                    <a:bodyPr/>
                    <a:lstStyle/>
                    <a:p>
                      <a:pPr algn="ctr"/>
                      <a:r>
                        <a:rPr lang="en-US" altLang="zh-TW" b="0" dirty="0"/>
                        <a:t>5</a:t>
                      </a:r>
                      <a:endParaRPr lang="zh-TW" altLang="en-US" b="0" dirty="0"/>
                    </a:p>
                  </a:txBody>
                  <a:tcPr/>
                </a:tc>
                <a:tc>
                  <a:txBody>
                    <a:bodyPr/>
                    <a:lstStyle/>
                    <a:p>
                      <a:pPr algn="r"/>
                      <a:r>
                        <a:rPr lang="en-US" altLang="zh-TW" b="0" dirty="0"/>
                        <a:t>34.6(11.4)</a:t>
                      </a:r>
                      <a:endParaRPr lang="zh-TW" altLang="en-US" b="0" dirty="0"/>
                    </a:p>
                  </a:txBody>
                  <a:tcPr/>
                </a:tc>
                <a:tc>
                  <a:txBody>
                    <a:bodyPr/>
                    <a:lstStyle/>
                    <a:p>
                      <a:pPr algn="r"/>
                      <a:r>
                        <a:rPr lang="en-US" altLang="zh-TW" b="0" dirty="0"/>
                        <a:t>14583(12243)</a:t>
                      </a:r>
                      <a:endParaRPr lang="zh-TW" altLang="en-US" b="0" dirty="0"/>
                    </a:p>
                  </a:txBody>
                  <a:tcPr/>
                </a:tc>
                <a:extLst>
                  <a:ext uri="{0D108BD9-81ED-4DB2-BD59-A6C34878D82A}">
                    <a16:rowId xmlns:a16="http://schemas.microsoft.com/office/drawing/2014/main" val="2075028686"/>
                  </a:ext>
                </a:extLst>
              </a:tr>
            </a:tbl>
          </a:graphicData>
        </a:graphic>
      </p:graphicFrame>
    </p:spTree>
    <p:custDataLst>
      <p:tags r:id="rId1"/>
    </p:custDataLst>
    <p:extLst>
      <p:ext uri="{BB962C8B-B14F-4D97-AF65-F5344CB8AC3E}">
        <p14:creationId xmlns:p14="http://schemas.microsoft.com/office/powerpoint/2010/main" val="1409471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3|0.9|0.7|0.9|0.7|0.7|1|0.9"/>
</p:tagLst>
</file>

<file path=ppt/tags/tag10.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1.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2.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3.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4.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5.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6.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7.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8.xml><?xml version="1.0" encoding="utf-8"?>
<p:tagLst xmlns:a="http://schemas.openxmlformats.org/drawingml/2006/main" xmlns:r="http://schemas.openxmlformats.org/officeDocument/2006/relationships" xmlns:p="http://schemas.openxmlformats.org/presentationml/2006/main">
  <p:tag name="TIMING" val="|0.3|0.8|0.6|0.7|0.7|0.8|0.7"/>
</p:tagLst>
</file>

<file path=ppt/tags/tag19.xml><?xml version="1.0" encoding="utf-8"?>
<p:tagLst xmlns:a="http://schemas.openxmlformats.org/drawingml/2006/main" xmlns:r="http://schemas.openxmlformats.org/officeDocument/2006/relationships" xmlns:p="http://schemas.openxmlformats.org/presentationml/2006/main">
  <p:tag name="TIMING" val="|0.3|0.8|0.6|0.7|0.7|0.8|0.7"/>
</p:tagLst>
</file>

<file path=ppt/tags/tag2.xml><?xml version="1.0" encoding="utf-8"?>
<p:tagLst xmlns:a="http://schemas.openxmlformats.org/drawingml/2006/main" xmlns:r="http://schemas.openxmlformats.org/officeDocument/2006/relationships" xmlns:p="http://schemas.openxmlformats.org/presentationml/2006/main">
  <p:tag name="TIMING" val="|0.3|0.8|0.6|0.7|0.7|0.8|0.7"/>
</p:tagLst>
</file>

<file path=ppt/tags/tag20.xml><?xml version="1.0" encoding="utf-8"?>
<p:tagLst xmlns:a="http://schemas.openxmlformats.org/drawingml/2006/main" xmlns:r="http://schemas.openxmlformats.org/officeDocument/2006/relationships" xmlns:p="http://schemas.openxmlformats.org/presentationml/2006/main">
  <p:tag name="TIMING" val="|0.3|0.8|0.6|0.7|0.7|0.8|0.7"/>
</p:tagLst>
</file>

<file path=ppt/tags/tag21.xml><?xml version="1.0" encoding="utf-8"?>
<p:tagLst xmlns:a="http://schemas.openxmlformats.org/drawingml/2006/main" xmlns:r="http://schemas.openxmlformats.org/officeDocument/2006/relationships" xmlns:p="http://schemas.openxmlformats.org/presentationml/2006/main">
  <p:tag name="TIMING" val="|0.3|0.8|0.6|0.7|0.7|0.8|0.7"/>
</p:tagLst>
</file>

<file path=ppt/tags/tag22.xml><?xml version="1.0" encoding="utf-8"?>
<p:tagLst xmlns:a="http://schemas.openxmlformats.org/drawingml/2006/main" xmlns:r="http://schemas.openxmlformats.org/officeDocument/2006/relationships" xmlns:p="http://schemas.openxmlformats.org/presentationml/2006/main">
  <p:tag name="TIMING" val="|0.3|0.8|0.6|0.7|0.7|0.8|0.7"/>
</p:tagLst>
</file>

<file path=ppt/tags/tag23.xml><?xml version="1.0" encoding="utf-8"?>
<p:tagLst xmlns:a="http://schemas.openxmlformats.org/drawingml/2006/main" xmlns:r="http://schemas.openxmlformats.org/officeDocument/2006/relationships" xmlns:p="http://schemas.openxmlformats.org/presentationml/2006/main">
  <p:tag name="TIMING" val="|0.3|0.8|0.6|0.7|0.7|0.8|0.7"/>
</p:tagLst>
</file>

<file path=ppt/tags/tag24.xml><?xml version="1.0" encoding="utf-8"?>
<p:tagLst xmlns:a="http://schemas.openxmlformats.org/drawingml/2006/main" xmlns:r="http://schemas.openxmlformats.org/officeDocument/2006/relationships" xmlns:p="http://schemas.openxmlformats.org/presentationml/2006/main">
  <p:tag name="TIMING" val="|0.3|0.8|0.6|0.7|0.7|0.8|0.7"/>
</p:tagLst>
</file>

<file path=ppt/tags/tag25.xml><?xml version="1.0" encoding="utf-8"?>
<p:tagLst xmlns:a="http://schemas.openxmlformats.org/drawingml/2006/main" xmlns:r="http://schemas.openxmlformats.org/officeDocument/2006/relationships" xmlns:p="http://schemas.openxmlformats.org/presentationml/2006/main">
  <p:tag name="TIMING" val="|0.3|0.9|0.7|0.9|0.7|0.7|1|0.9"/>
</p:tagLst>
</file>

<file path=ppt/tags/tag3.xml><?xml version="1.0" encoding="utf-8"?>
<p:tagLst xmlns:a="http://schemas.openxmlformats.org/drawingml/2006/main" xmlns:r="http://schemas.openxmlformats.org/officeDocument/2006/relationships" xmlns:p="http://schemas.openxmlformats.org/presentationml/2006/main">
  <p:tag name="TIMING" val="|0.3|0.8|0.6|0.7|0.7|0.8|0.7"/>
</p:tagLst>
</file>

<file path=ppt/tags/tag4.xml><?xml version="1.0" encoding="utf-8"?>
<p:tagLst xmlns:a="http://schemas.openxmlformats.org/drawingml/2006/main" xmlns:r="http://schemas.openxmlformats.org/officeDocument/2006/relationships" xmlns:p="http://schemas.openxmlformats.org/presentationml/2006/main">
  <p:tag name="TIMING" val="|0.3|0.8|0.6|0.7|0.7|0.8|0.7"/>
</p:tagLst>
</file>

<file path=ppt/tags/tag5.xml><?xml version="1.0" encoding="utf-8"?>
<p:tagLst xmlns:a="http://schemas.openxmlformats.org/drawingml/2006/main" xmlns:r="http://schemas.openxmlformats.org/officeDocument/2006/relationships" xmlns:p="http://schemas.openxmlformats.org/presentationml/2006/main">
  <p:tag name="TIMING" val="|0.3|0.8|0.6|0.7|0.7|0.8|0.7"/>
</p:tagLst>
</file>

<file path=ppt/tags/tag6.xml><?xml version="1.0" encoding="utf-8"?>
<p:tagLst xmlns:a="http://schemas.openxmlformats.org/drawingml/2006/main" xmlns:r="http://schemas.openxmlformats.org/officeDocument/2006/relationships" xmlns:p="http://schemas.openxmlformats.org/presentationml/2006/main">
  <p:tag name="TIMING" val="|0.3|0.8|0.6|0.7|0.7|0.8|0.7"/>
</p:tagLst>
</file>

<file path=ppt/tags/tag7.xml><?xml version="1.0" encoding="utf-8"?>
<p:tagLst xmlns:a="http://schemas.openxmlformats.org/drawingml/2006/main" xmlns:r="http://schemas.openxmlformats.org/officeDocument/2006/relationships" xmlns:p="http://schemas.openxmlformats.org/presentationml/2006/main">
  <p:tag name="TIMING" val="|0.3|0.8|0.6|0.7|0.7|0.8|0.7"/>
</p:tagLst>
</file>

<file path=ppt/tags/tag8.xml><?xml version="1.0" encoding="utf-8"?>
<p:tagLst xmlns:a="http://schemas.openxmlformats.org/drawingml/2006/main" xmlns:r="http://schemas.openxmlformats.org/officeDocument/2006/relationships" xmlns:p="http://schemas.openxmlformats.org/presentationml/2006/main">
  <p:tag name="TIMING" val="|0.3|0.8|0.6|0.7|0.7|0.8|0.7"/>
</p:tagLst>
</file>

<file path=ppt/tags/tag9.xml><?xml version="1.0" encoding="utf-8"?>
<p:tagLst xmlns:a="http://schemas.openxmlformats.org/drawingml/2006/main" xmlns:r="http://schemas.openxmlformats.org/officeDocument/2006/relationships" xmlns:p="http://schemas.openxmlformats.org/presentationml/2006/main">
  <p:tag name="TIMING" val="|0.3|0.8|0.6|0.7|0.7|0.8|0.7"/>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icrosoft YaHei">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3714</Words>
  <Application>Microsoft Office PowerPoint</Application>
  <PresentationFormat>寬螢幕</PresentationFormat>
  <Paragraphs>268</Paragraphs>
  <Slides>25</Slides>
  <Notes>12</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25</vt:i4>
      </vt:variant>
    </vt:vector>
  </HeadingPairs>
  <TitlesOfParts>
    <vt:vector size="33" baseType="lpstr">
      <vt:lpstr>Microsoft YaHei</vt:lpstr>
      <vt:lpstr>Microsoft JhengHei</vt:lpstr>
      <vt:lpstr>Arial</vt:lpstr>
      <vt:lpstr>Calibri</vt:lpstr>
      <vt:lpstr>Cambria Math</vt:lpstr>
      <vt:lpstr>Wingdings</vt:lpstr>
      <vt:lpstr>第一PPT，www.1ppt.com</vt:lpstr>
      <vt:lpstr>自定义设计方案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https://www.ypppt.com/</dc:subject>
  <dc:creator>优品PPT</dc:creator>
  <cp:keywords>https:/www.ypppt.com</cp:keywords>
  <dc:description>https://www.ypppt.com/</dc:description>
  <cp:lastModifiedBy>. 宋</cp:lastModifiedBy>
  <cp:revision>51</cp:revision>
  <dcterms:created xsi:type="dcterms:W3CDTF">2020-12-15T09:58:26Z</dcterms:created>
  <dcterms:modified xsi:type="dcterms:W3CDTF">2023-01-16T04:38:02Z</dcterms:modified>
</cp:coreProperties>
</file>